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37"/>
  </p:notesMasterIdLst>
  <p:sldIdLst>
    <p:sldId id="338" r:id="rId2"/>
    <p:sldId id="497" r:id="rId3"/>
    <p:sldId id="499" r:id="rId4"/>
    <p:sldId id="481" r:id="rId5"/>
    <p:sldId id="475" r:id="rId6"/>
    <p:sldId id="471" r:id="rId7"/>
    <p:sldId id="446" r:id="rId8"/>
    <p:sldId id="314" r:id="rId9"/>
    <p:sldId id="479" r:id="rId10"/>
    <p:sldId id="498" r:id="rId11"/>
    <p:sldId id="485" r:id="rId12"/>
    <p:sldId id="478" r:id="rId13"/>
    <p:sldId id="457" r:id="rId14"/>
    <p:sldId id="419" r:id="rId15"/>
    <p:sldId id="482" r:id="rId16"/>
    <p:sldId id="483" r:id="rId17"/>
    <p:sldId id="452" r:id="rId18"/>
    <p:sldId id="468" r:id="rId19"/>
    <p:sldId id="454" r:id="rId20"/>
    <p:sldId id="469" r:id="rId21"/>
    <p:sldId id="492" r:id="rId22"/>
    <p:sldId id="456" r:id="rId23"/>
    <p:sldId id="496" r:id="rId24"/>
    <p:sldId id="459" r:id="rId25"/>
    <p:sldId id="460" r:id="rId26"/>
    <p:sldId id="470" r:id="rId27"/>
    <p:sldId id="442" r:id="rId28"/>
    <p:sldId id="500" r:id="rId29"/>
    <p:sldId id="462" r:id="rId30"/>
    <p:sldId id="448" r:id="rId31"/>
    <p:sldId id="449" r:id="rId32"/>
    <p:sldId id="495" r:id="rId33"/>
    <p:sldId id="463" r:id="rId34"/>
    <p:sldId id="501" r:id="rId35"/>
    <p:sldId id="379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Roboto Black" panose="02000000000000000000" pitchFamily="2" charset="0"/>
      <p:bold r:id="rId42"/>
      <p:italic r:id="rId43"/>
      <p:boldItalic r:id="rId44"/>
    </p:embeddedFont>
    <p:embeddedFont>
      <p:font typeface="Roboto Light" panose="02000000000000000000" pitchFamily="2" charset="0"/>
      <p:regular r:id="rId45"/>
      <p:italic r:id="rId46"/>
    </p:embeddedFont>
    <p:embeddedFont>
      <p:font typeface="Roboto Medium" panose="02000000000000000000" pitchFamily="2" charset="0"/>
      <p:regular r:id="rId47"/>
      <p:italic r:id="rId48"/>
    </p:embeddedFont>
    <p:embeddedFont>
      <p:font typeface="Roboto Thin" panose="02000000000000000000" pitchFamily="2" charset="0"/>
      <p:regular r:id="rId49"/>
      <p:italic r:id="rId50"/>
    </p:embeddedFont>
  </p:embeddedFontLst>
  <p:custDataLst>
    <p:tags r:id="rId5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C89"/>
    <a:srgbClr val="F218A4"/>
    <a:srgbClr val="FFFF00"/>
    <a:srgbClr val="FFEDC9"/>
    <a:srgbClr val="0000FF"/>
    <a:srgbClr val="00FF00"/>
    <a:srgbClr val="F5F5D6"/>
    <a:srgbClr val="F5F50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88" autoAdjust="0"/>
    <p:restoredTop sz="94776" autoAdjust="0"/>
  </p:normalViewPr>
  <p:slideViewPr>
    <p:cSldViewPr snapToGrid="0">
      <p:cViewPr>
        <p:scale>
          <a:sx n="80" d="100"/>
          <a:sy n="80" d="100"/>
        </p:scale>
        <p:origin x="48" y="134"/>
      </p:cViewPr>
      <p:guideLst>
        <p:guide orient="horz" pos="4320"/>
        <p:guide pos="384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7EE89-855F-C844-ACF2-CA16F0C0929B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26754-F164-BA4F-96ED-F91A992F6B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15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25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538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44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2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737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945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285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96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494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757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71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26754-F164-BA4F-96ED-F91A992F6BD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80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88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922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910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998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70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26754-F164-BA4F-96ED-F91A992F6BD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346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198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19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67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78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62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80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08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763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26754-F164-BA4F-96ED-F91A992F6BD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090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26754-F164-BA4F-96ED-F91A992F6BD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16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30856A3-9BD4-A149-96DF-1674D00C2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9" y="809703"/>
            <a:ext cx="11656002" cy="4571189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1967A7-4980-FB48-801F-0B46AD48C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9712569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6F59125-81A6-334A-8925-0B60452E5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8837" y="6356350"/>
            <a:ext cx="644769" cy="365125"/>
          </a:xfrm>
        </p:spPr>
        <p:txBody>
          <a:bodyPr/>
          <a:lstStyle/>
          <a:p>
            <a:fld id="{57EAB001-ADF8-AD4F-A991-A39553794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46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nks + Sprachne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49670" y="2713039"/>
            <a:ext cx="9604130" cy="34639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9613746" cy="64293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3CE3306-C969-6745-AF6E-0A8F68F53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0" y="6369293"/>
            <a:ext cx="301686" cy="31445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54C5DD5-8003-CE48-9DA9-C11C523B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95C13D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C8094FB-126B-5445-9BFD-DC715A878264}"/>
              </a:ext>
            </a:extLst>
          </p:cNvPr>
          <p:cNvSpPr txBox="1">
            <a:spLocks/>
          </p:cNvSpPr>
          <p:nvPr userDrawn="1"/>
        </p:nvSpPr>
        <p:spPr>
          <a:xfrm>
            <a:off x="721876" y="6338765"/>
            <a:ext cx="7019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latin typeface="Roboto Black" panose="02000000000000000000" pitchFamily="2" charset="0"/>
              </a:rPr>
              <a:t>SprachNetz</a:t>
            </a:r>
            <a:r>
              <a:rPr lang="de-DE" dirty="0"/>
              <a:t> Digitales Netzwerk Sprache, Bildung, Förderung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32DF16-4704-4942-ABBE-A916A2A01C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618285" y="6356350"/>
            <a:ext cx="4923691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9ABDF8-453F-0D45-92FA-5A3AA95772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665068" y="6356350"/>
            <a:ext cx="688731" cy="365125"/>
          </a:xfrm>
        </p:spPr>
        <p:txBody>
          <a:bodyPr/>
          <a:lstStyle/>
          <a:p>
            <a:fld id="{57EAB001-ADF8-AD4F-A991-A39553794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nks + 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49670" y="2713039"/>
            <a:ext cx="9604130" cy="34639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9613746" cy="64293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3CE3306-C969-6745-AF6E-0A8F68F53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0" y="6369293"/>
            <a:ext cx="301686" cy="31445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54C5DD5-8003-CE48-9DA9-C11C523B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95C13D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49E055F6-44EB-294A-BAA2-D431C6C8D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56350"/>
            <a:ext cx="9604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1AB284E-6B4F-A743-8A85-AE3A4B16E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58650" y="6356350"/>
            <a:ext cx="795149" cy="365125"/>
          </a:xfrm>
        </p:spPr>
        <p:txBody>
          <a:bodyPr/>
          <a:lstStyle/>
          <a:p>
            <a:fld id="{57EAB001-ADF8-AD4F-A991-A39553794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15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49670" y="2713039"/>
            <a:ext cx="9604130" cy="34639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9613746" cy="64293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3CE3306-C969-6745-AF6E-0A8F68F53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657" y="6358420"/>
            <a:ext cx="301686" cy="31445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54C5DD5-8003-CE48-9DA9-C11C523B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95C13D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C8094FB-126B-5445-9BFD-DC715A878264}"/>
              </a:ext>
            </a:extLst>
          </p:cNvPr>
          <p:cNvSpPr txBox="1">
            <a:spLocks/>
          </p:cNvSpPr>
          <p:nvPr userDrawn="1"/>
        </p:nvSpPr>
        <p:spPr>
          <a:xfrm>
            <a:off x="10331608" y="6333085"/>
            <a:ext cx="1164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kern="0" baseline="0" dirty="0" err="1">
                <a:latin typeface="Roboto Black" panose="02000000000000000000" pitchFamily="2" charset="0"/>
              </a:rPr>
              <a:t>SprachNetz</a:t>
            </a:r>
            <a:endParaRPr lang="de-DE" kern="0" baseline="0" dirty="0"/>
          </a:p>
        </p:txBody>
      </p:sp>
      <p:sp>
        <p:nvSpPr>
          <p:cNvPr id="16" name="Fußzeilenplatzhalter 5">
            <a:extLst>
              <a:ext uri="{FF2B5EF4-FFF2-40B4-BE49-F238E27FC236}">
                <a16:creationId xmlns:a16="http://schemas.microsoft.com/office/drawing/2014/main" id="{A0F8492E-55DF-3C43-8483-EAA6DACFB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422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B3E461D-4F6F-C549-8E1B-1D6B925531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3944" y="6356350"/>
            <a:ext cx="482023" cy="365125"/>
          </a:xfrm>
        </p:spPr>
        <p:txBody>
          <a:bodyPr/>
          <a:lstStyle>
            <a:lvl1pPr algn="l">
              <a:defRPr/>
            </a:lvl1pPr>
          </a:lstStyle>
          <a:p>
            <a:fld id="{57EAB001-ADF8-AD4F-A991-A39553794CA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48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49670" y="2713039"/>
            <a:ext cx="9604130" cy="34639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9613746" cy="64293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54C5DD5-8003-CE48-9DA9-C11C523B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95C13D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E93C3DCC-6E66-2E4F-BD89-0220C7FD4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56350"/>
            <a:ext cx="9604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8B5051A-71F8-D448-9C90-B208AAB1A3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33184" y="6356350"/>
            <a:ext cx="820615" cy="365125"/>
          </a:xfrm>
        </p:spPr>
        <p:txBody>
          <a:bodyPr/>
          <a:lstStyle/>
          <a:p>
            <a:fld id="{57EAB001-ADF8-AD4F-A991-A39553794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9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PHILFA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E0D61DF-D992-4AA9-AFCA-39D42A50E384}"/>
              </a:ext>
            </a:extLst>
          </p:cNvPr>
          <p:cNvSpPr/>
          <p:nvPr/>
        </p:nvSpPr>
        <p:spPr>
          <a:xfrm>
            <a:off x="11496677" y="1629700"/>
            <a:ext cx="695324" cy="4860000"/>
          </a:xfrm>
          <a:prstGeom prst="rect">
            <a:avLst/>
          </a:prstGeom>
          <a:pattFill prst="lt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EC6DF85-3F69-468C-AD1F-2C9A589F1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46" y="282874"/>
            <a:ext cx="1755993" cy="262914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5A7E4DDE-E203-464D-841D-1E3C90D3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68184"/>
            <a:ext cx="8820000" cy="1080000"/>
          </a:xfrm>
          <a:prstGeom prst="rect">
            <a:avLst/>
          </a:prstGeom>
        </p:spPr>
        <p:txBody>
          <a:bodyPr lIns="0" rIns="0" anchor="b" anchorCtr="0">
            <a:noAutofit/>
          </a:bodyPr>
          <a:lstStyle>
            <a:lvl1pPr>
              <a:defRPr sz="2700" b="0" baseline="0"/>
            </a:lvl1pPr>
          </a:lstStyle>
          <a:p>
            <a:r>
              <a:rPr lang="de-DE" dirty="0"/>
              <a:t>Titel maximal zweizeilig hinzufügen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44D2E51-E4DD-4F9A-8FC5-67217F624602}"/>
              </a:ext>
            </a:extLst>
          </p:cNvPr>
          <p:cNvSpPr/>
          <p:nvPr/>
        </p:nvSpPr>
        <p:spPr>
          <a:xfrm>
            <a:off x="1" y="1629584"/>
            <a:ext cx="11608503" cy="486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A2E180ED-A46D-4B35-8A81-58ECCDDAE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4" y="1629700"/>
            <a:ext cx="10260000" cy="4860000"/>
          </a:xfrm>
          <a:prstGeom prst="rect">
            <a:avLst/>
          </a:prstGeom>
        </p:spPr>
        <p:txBody>
          <a:bodyPr lIns="0" rIns="36000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BEB0A3B-40F1-462F-9B35-095368435EEF}"/>
              </a:ext>
            </a:extLst>
          </p:cNvPr>
          <p:cNvSpPr/>
          <p:nvPr/>
        </p:nvSpPr>
        <p:spPr>
          <a:xfrm>
            <a:off x="11500503" y="1629700"/>
            <a:ext cx="108000" cy="48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323" y="6492877"/>
            <a:ext cx="5400677" cy="365125"/>
          </a:xfrm>
        </p:spPr>
        <p:txBody>
          <a:bodyPr/>
          <a:lstStyle/>
          <a:p>
            <a:r>
              <a:rPr lang="de-DE"/>
              <a:t>Sallat_WS_2023_5_Geschichte_Selbstverständnis_Sprachheilpädagogik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DE8A-0942-45FD-95D4-404A15878A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9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5432" y="2787587"/>
            <a:ext cx="9498367" cy="33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E85D2B-D0EA-F349-82B3-047AE42BE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385D91-74EC-784E-97E7-E95371B39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AB001-ADF8-AD4F-A991-A39553794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49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95" r:id="rId3"/>
    <p:sldLayoutId id="2147483693" r:id="rId4"/>
    <p:sldLayoutId id="2147483694" r:id="rId5"/>
    <p:sldLayoutId id="214748369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r.de/nachrichten/deutschland/gesellschaft/sprachentwicklung-stoerung-kinder-erkennen-therapie-logopaedie-100.html" TargetMode="External"/><Relationship Id="rId2" Type="http://schemas.openxmlformats.org/officeDocument/2006/relationships/hyperlink" Target="https://www.bildungsbericht.de/de/bildungsberichte-seit-2006/bildungsbericht-2024/pdf-dateien-2024/bildungsbericht-2024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dungsbericht.de/de/bildungsberichte-seit-2006/bildungsbericht-2024/pdf-dateien-2024/bildungsbericht-202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r.de/nachrichten/deutschland/gesellschaft/sprachentwicklung-stoerung-kinder-erkennen-therapie-logopaedie-10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18865" y="4339843"/>
            <a:ext cx="1091820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digitale Community-Plattform zum interdisziplinären Austausch zur kindlichen Sprachentwicklung </a:t>
            </a:r>
            <a:endParaRPr lang="de-DE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18865" y="5789554"/>
            <a:ext cx="1091820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dirty="0"/>
              <a:t>Maren Eikerling, Clara Schwarzenberg, Jana </a:t>
            </a:r>
            <a:r>
              <a:rPr lang="de-DE" sz="2200" dirty="0" err="1"/>
              <a:t>Liesegang</a:t>
            </a:r>
            <a:r>
              <a:rPr lang="de-DE" sz="2200" dirty="0"/>
              <a:t>, Mattes Angelus, Stephan Sallat</a:t>
            </a:r>
          </a:p>
          <a:p>
            <a:pPr algn="ctr"/>
            <a:r>
              <a:rPr lang="de-DE" sz="2200" dirty="0"/>
              <a:t>(Martin-Luther-Universität Halle-Wittenberg)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63C3536-F88D-0440-BF4C-796DBF4E1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12" y="0"/>
            <a:ext cx="1796888" cy="12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2453233"/>
            <a:ext cx="10515600" cy="1099691"/>
          </a:xfrm>
        </p:spPr>
        <p:txBody>
          <a:bodyPr>
            <a:noAutofit/>
          </a:bodyPr>
          <a:lstStyle/>
          <a:p>
            <a:pPr algn="ctr"/>
            <a:r>
              <a:rPr lang="de-DE" sz="9600" dirty="0">
                <a:solidFill>
                  <a:schemeClr val="bg1"/>
                </a:solidFill>
              </a:rPr>
              <a:t>Wie SprachNetz?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AB001-ADF8-AD4F-A991-A39553794C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48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995290" y="1668010"/>
            <a:ext cx="10736045" cy="1309167"/>
          </a:xfrm>
        </p:spPr>
        <p:txBody>
          <a:bodyPr>
            <a:normAutofit/>
          </a:bodyPr>
          <a:lstStyle/>
          <a:p>
            <a:r>
              <a:rPr lang="de-DE" dirty="0"/>
              <a:t>Fokusgruppeninterviews</a:t>
            </a:r>
            <a:br>
              <a:rPr lang="de-DE" dirty="0"/>
            </a:br>
            <a:r>
              <a:rPr lang="de-DE" sz="2600" dirty="0"/>
              <a:t>(Akteure aus Kita, Schule, Förderdiagnostik, Medizin und Sprachtherapie)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Situationsanalyse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Winkler-Hahn et al., 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11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„Alle befragten </a:t>
            </a:r>
            <a:r>
              <a:rPr lang="de-DE" dirty="0" err="1"/>
              <a:t>Akteur:innen</a:t>
            </a:r>
            <a:r>
              <a:rPr lang="de-DE" dirty="0"/>
              <a:t> benannten Hürden bzgl. der interprofessionellen Zusammenarbeit hinsichtlich der Prävention und Behandlung von Sprach-, Sprech- und Kommunikationsauffälligkeiten.“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1226371" y="4905485"/>
            <a:ext cx="1463040" cy="710005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Zeit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5311911" y="5260489"/>
            <a:ext cx="1463040" cy="7100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Wissen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9397451" y="4905486"/>
            <a:ext cx="1681538" cy="71000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Datenschutz</a:t>
            </a:r>
          </a:p>
        </p:txBody>
      </p:sp>
    </p:spTree>
    <p:extLst>
      <p:ext uri="{BB962C8B-B14F-4D97-AF65-F5344CB8AC3E}">
        <p14:creationId xmlns:p14="http://schemas.microsoft.com/office/powerpoint/2010/main" val="37268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183712" y="1644203"/>
            <a:ext cx="10736045" cy="1309167"/>
          </a:xfrm>
        </p:spPr>
        <p:txBody>
          <a:bodyPr>
            <a:normAutofit/>
          </a:bodyPr>
          <a:lstStyle/>
          <a:p>
            <a:r>
              <a:rPr lang="de-DE" dirty="0"/>
              <a:t>Fokusgruppeninterviews</a:t>
            </a:r>
            <a:br>
              <a:rPr lang="de-DE" dirty="0"/>
            </a:br>
            <a:r>
              <a:rPr lang="de-DE" sz="2600" dirty="0"/>
              <a:t>(Akteure aus Kita, Schule, Förderdiagnostik, Medizin und Sprachtherapie)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Situationsanalyse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Winkler-Hahn et al., 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12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70" y="2698524"/>
            <a:ext cx="6687289" cy="349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5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9671" y="2713038"/>
            <a:ext cx="7090366" cy="346392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Bedarfsanalyse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Winkler-Hahn et al., 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13</a:t>
            </a:fld>
            <a:endParaRPr lang="de-DE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006720" y="1644203"/>
            <a:ext cx="10736045" cy="1309167"/>
          </a:xfrm>
        </p:spPr>
        <p:txBody>
          <a:bodyPr>
            <a:normAutofit/>
          </a:bodyPr>
          <a:lstStyle/>
          <a:p>
            <a:r>
              <a:rPr lang="de-DE" dirty="0"/>
              <a:t>Fokusgruppeninterviews</a:t>
            </a:r>
            <a:br>
              <a:rPr lang="de-DE" dirty="0"/>
            </a:br>
            <a:r>
              <a:rPr lang="de-DE" sz="2600" dirty="0"/>
              <a:t>(Akteure aus Kita, Schule, Förderdiagnostik, Medizin und Sprachtherapie) </a:t>
            </a:r>
          </a:p>
        </p:txBody>
      </p:sp>
    </p:spTree>
    <p:extLst>
      <p:ext uri="{BB962C8B-B14F-4D97-AF65-F5344CB8AC3E}">
        <p14:creationId xmlns:p14="http://schemas.microsoft.com/office/powerpoint/2010/main" val="772873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10565792" cy="6429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e-DE" dirty="0"/>
              <a:t>„so viel wie nötig, so wenig wie möglich“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Ziel: Digitale Community-Plattform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Sallat et al., 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14</a:t>
            </a:fld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49670" y="2713039"/>
            <a:ext cx="11101806" cy="34639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b="1" dirty="0" err="1"/>
              <a:t>digital</a:t>
            </a:r>
            <a:r>
              <a:rPr lang="it-IT" b="1" dirty="0"/>
              <a:t>: </a:t>
            </a:r>
            <a:r>
              <a:rPr lang="it-IT" dirty="0" err="1"/>
              <a:t>intuitiv</a:t>
            </a:r>
            <a:r>
              <a:rPr lang="it-IT" dirty="0"/>
              <a:t>, </a:t>
            </a:r>
            <a:r>
              <a:rPr lang="it-IT" dirty="0" err="1"/>
              <a:t>übersichtlich</a:t>
            </a:r>
            <a:r>
              <a:rPr lang="it-IT" dirty="0"/>
              <a:t>, </a:t>
            </a:r>
            <a:r>
              <a:rPr lang="it-IT" dirty="0" err="1"/>
              <a:t>niederschwellig</a:t>
            </a:r>
            <a:r>
              <a:rPr lang="it-IT" dirty="0"/>
              <a:t>, </a:t>
            </a:r>
            <a:r>
              <a:rPr lang="it-IT" dirty="0" err="1"/>
              <a:t>asynchron</a:t>
            </a:r>
            <a:br>
              <a:rPr lang="it-IT" dirty="0"/>
            </a:br>
            <a:endParaRPr lang="it-IT" dirty="0"/>
          </a:p>
          <a:p>
            <a:pPr>
              <a:lnSpc>
                <a:spcPct val="100000"/>
              </a:lnSpc>
            </a:pPr>
            <a:r>
              <a:rPr lang="it-IT" b="1" dirty="0"/>
              <a:t>Community-</a:t>
            </a:r>
            <a:r>
              <a:rPr lang="it-IT" b="1" dirty="0" err="1"/>
              <a:t>Plattform</a:t>
            </a:r>
            <a:r>
              <a:rPr lang="it-IT" b="1" dirty="0"/>
              <a:t>: </a:t>
            </a:r>
            <a:r>
              <a:rPr lang="de-DE" dirty="0"/>
              <a:t>virtueller Raum für Vernetzung, Kommunikation und Engagement von Gruppen</a:t>
            </a:r>
            <a:br>
              <a:rPr lang="de-DE" dirty="0"/>
            </a:br>
            <a:endParaRPr lang="de-DE" dirty="0"/>
          </a:p>
          <a:p>
            <a:pPr>
              <a:lnSpc>
                <a:spcPct val="100000"/>
              </a:lnSpc>
            </a:pPr>
            <a:r>
              <a:rPr lang="de-DE" b="1" dirty="0"/>
              <a:t>transdisziplinär: </a:t>
            </a:r>
            <a:r>
              <a:rPr lang="de-DE" dirty="0"/>
              <a:t>Sprachbildung, -förderung, -therapie &amp; Familie</a:t>
            </a:r>
          </a:p>
        </p:txBody>
      </p:sp>
    </p:spTree>
    <p:extLst>
      <p:ext uri="{BB962C8B-B14F-4D97-AF65-F5344CB8AC3E}">
        <p14:creationId xmlns:p14="http://schemas.microsoft.com/office/powerpoint/2010/main" val="39963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15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1246721" y="0"/>
            <a:ext cx="9698557" cy="623943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959223" y="86061"/>
            <a:ext cx="6142617" cy="2743200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090159" y="107576"/>
            <a:ext cx="6142617" cy="2743200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109882" y="570155"/>
            <a:ext cx="1968650" cy="1775013"/>
          </a:xfrm>
          <a:prstGeom prst="ellipse">
            <a:avLst/>
          </a:prstGeom>
          <a:noFill/>
          <a:ln w="76200">
            <a:solidFill>
              <a:srgbClr val="CE0C8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515086" y="2815371"/>
            <a:ext cx="264638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dirty="0"/>
              <a:t>Evaluation </a:t>
            </a:r>
            <a:r>
              <a:rPr lang="de-DE" sz="1050" dirty="0" err="1"/>
              <a:t>Praxisimplementation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7631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10847534" cy="642937"/>
          </a:xfrm>
        </p:spPr>
        <p:txBody>
          <a:bodyPr>
            <a:normAutofit/>
          </a:bodyPr>
          <a:lstStyle/>
          <a:p>
            <a:r>
              <a:rPr lang="de-DE" dirty="0"/>
              <a:t>Dialogisch-iterative Entwicklung der Plattform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Zwischenstand: Reality Check &amp; weiter geht‘s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16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1" b="52000"/>
          <a:stretch/>
        </p:blipFill>
        <p:spPr>
          <a:xfrm>
            <a:off x="-325516" y="2369100"/>
            <a:ext cx="13058186" cy="38946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33749" y="5712311"/>
            <a:ext cx="26463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Evaluation </a:t>
            </a:r>
            <a:r>
              <a:rPr lang="de-DE" sz="1200" dirty="0" err="1"/>
              <a:t>Praxisimplementation</a:t>
            </a:r>
            <a:endParaRPr lang="de-DE" sz="1200" dirty="0"/>
          </a:p>
        </p:txBody>
      </p:sp>
      <p:sp>
        <p:nvSpPr>
          <p:cNvPr id="19" name="Nach links gekrümmter Pfeil 18"/>
          <p:cNvSpPr/>
          <p:nvPr/>
        </p:nvSpPr>
        <p:spPr>
          <a:xfrm rot="5400000">
            <a:off x="2887390" y="1759912"/>
            <a:ext cx="2530121" cy="6303982"/>
          </a:xfrm>
          <a:prstGeom prst="curvedLeftArrow">
            <a:avLst>
              <a:gd name="adj1" fmla="val 12148"/>
              <a:gd name="adj2" fmla="val 59347"/>
              <a:gd name="adj3" fmla="val 833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4993105" y="2369100"/>
            <a:ext cx="7109906" cy="2359311"/>
          </a:xfrm>
          <a:prstGeom prst="roundRect">
            <a:avLst/>
          </a:prstGeom>
          <a:noFill/>
          <a:ln w="76200">
            <a:solidFill>
              <a:srgbClr val="CE0C8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1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7845954" y="0"/>
            <a:ext cx="3346992" cy="6894973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60938" y="2384861"/>
            <a:ext cx="9604130" cy="3463924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289127" y="1627224"/>
            <a:ext cx="9613746" cy="642937"/>
          </a:xfrm>
        </p:spPr>
        <p:txBody>
          <a:bodyPr/>
          <a:lstStyle/>
          <a:p>
            <a:r>
              <a:rPr lang="de-DE" dirty="0"/>
              <a:t>Ziele &amp; Funktionen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User Flow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17</a:t>
            </a:fld>
            <a:endParaRPr lang="de-DE"/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1681416" y="2375028"/>
            <a:ext cx="6294764" cy="3071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dirty="0" err="1"/>
              <a:t>Funktionen</a:t>
            </a:r>
            <a:r>
              <a:rPr lang="it-IT" dirty="0"/>
              <a:t> und </a:t>
            </a:r>
            <a:r>
              <a:rPr lang="it-IT" dirty="0" err="1"/>
              <a:t>Ablauf</a:t>
            </a:r>
            <a:r>
              <a:rPr lang="it-IT" dirty="0"/>
              <a:t> </a:t>
            </a:r>
            <a:r>
              <a:rPr lang="it-IT" dirty="0" err="1"/>
              <a:t>dienen</a:t>
            </a:r>
            <a:r>
              <a:rPr lang="it-IT" dirty="0"/>
              <a:t>…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dirty="0"/>
              <a:t>… </a:t>
            </a:r>
            <a:r>
              <a:rPr lang="it-IT" dirty="0" err="1"/>
              <a:t>dem</a:t>
            </a:r>
            <a:r>
              <a:rPr lang="it-IT" dirty="0"/>
              <a:t> </a:t>
            </a:r>
            <a:r>
              <a:rPr lang="it-IT" dirty="0" err="1"/>
              <a:t>Austausch</a:t>
            </a:r>
            <a:r>
              <a:rPr lang="it-IT" dirty="0"/>
              <a:t> </a:t>
            </a:r>
            <a:r>
              <a:rPr lang="it-IT" dirty="0" err="1"/>
              <a:t>zur</a:t>
            </a:r>
            <a:r>
              <a:rPr lang="it-IT" dirty="0"/>
              <a:t> </a:t>
            </a:r>
            <a:r>
              <a:rPr lang="it-IT" dirty="0" err="1"/>
              <a:t>Förderdiagnostik</a:t>
            </a:r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dirty="0"/>
              <a:t>…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Ableitung</a:t>
            </a:r>
            <a:r>
              <a:rPr lang="it-IT" dirty="0"/>
              <a:t> von </a:t>
            </a:r>
            <a:r>
              <a:rPr lang="it-IT" dirty="0" err="1"/>
              <a:t>Fördermaßnahmen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94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Registrierung per E-Mail-Adresse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Account für alle am Fall Beteiligten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18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r="54780"/>
          <a:stretch/>
        </p:blipFill>
        <p:spPr>
          <a:xfrm>
            <a:off x="2519692" y="2713039"/>
            <a:ext cx="4530814" cy="21116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94481" y="2713039"/>
            <a:ext cx="439838" cy="3195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830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Einladung über die Plattform per Mail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der am Fall Beteiligten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19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76855" y="3049924"/>
            <a:ext cx="1484541" cy="5595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671" y="2713039"/>
            <a:ext cx="10282156" cy="32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458797" y="2445197"/>
            <a:ext cx="9604130" cy="3463924"/>
          </a:xfrm>
        </p:spPr>
        <p:txBody>
          <a:bodyPr/>
          <a:lstStyle/>
          <a:p>
            <a:r>
              <a:rPr lang="de-DE" dirty="0"/>
              <a:t>Warum SprachNetz?</a:t>
            </a:r>
          </a:p>
          <a:p>
            <a:endParaRPr lang="de-DE" dirty="0"/>
          </a:p>
          <a:p>
            <a:r>
              <a:rPr lang="de-DE" dirty="0"/>
              <a:t>Wie SprachNetz?</a:t>
            </a:r>
          </a:p>
          <a:p>
            <a:endParaRPr lang="de-DE" dirty="0"/>
          </a:p>
          <a:p>
            <a:r>
              <a:rPr lang="de-DE" dirty="0"/>
              <a:t>Wie weiter SprachNetz?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Infos &amp; Updates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82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2" y="2908747"/>
            <a:ext cx="3709328" cy="2751385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Einladung über die Plattform per Mail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Hinzufügen der am Fall Beteiligten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20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827691" y="2445197"/>
            <a:ext cx="325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andere Beteiligte einladen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238805" y="2439918"/>
            <a:ext cx="335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Fragen stellen und beantworten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0" y="2908747"/>
            <a:ext cx="3818313" cy="30994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30" y="2908747"/>
            <a:ext cx="3671595" cy="21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87F3D0-1662-3D42-A03D-039352C4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691"/>
          </a:xfrm>
        </p:spPr>
        <p:txBody>
          <a:bodyPr/>
          <a:lstStyle/>
          <a:p>
            <a:r>
              <a:rPr lang="de-DE" dirty="0"/>
              <a:t>Hinterlegen von Dokumenten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6D3813-17FF-0B46-82CD-6264E0B3E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56350"/>
            <a:ext cx="9604129" cy="365125"/>
          </a:xfrm>
        </p:spPr>
        <p:txBody>
          <a:bodyPr/>
          <a:lstStyle/>
          <a:p>
            <a:r>
              <a:rPr lang="de-DE" dirty="0"/>
              <a:t>C. Schwarzenberg: Digitaler Fragebogen für Erziehungsberechtigte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F09E78-D4D6-304A-AFC2-AE973C907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58650" y="6356350"/>
            <a:ext cx="795149" cy="365125"/>
          </a:xfrm>
        </p:spPr>
        <p:txBody>
          <a:bodyPr/>
          <a:lstStyle/>
          <a:p>
            <a:fld id="{57EAB001-ADF8-AD4F-A991-A39553794CA9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65" y="1464816"/>
            <a:ext cx="8148070" cy="4891534"/>
          </a:xfrm>
        </p:spPr>
      </p:pic>
    </p:spTree>
    <p:extLst>
      <p:ext uri="{BB962C8B-B14F-4D97-AF65-F5344CB8AC3E}">
        <p14:creationId xmlns:p14="http://schemas.microsoft.com/office/powerpoint/2010/main" val="3996446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9671" y="3106585"/>
            <a:ext cx="12074127" cy="2026472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10704688" cy="808720"/>
          </a:xfrm>
        </p:spPr>
        <p:txBody>
          <a:bodyPr>
            <a:normAutofit/>
          </a:bodyPr>
          <a:lstStyle/>
          <a:p>
            <a:r>
              <a:rPr lang="de-DE" dirty="0"/>
              <a:t>sprachentwicklungsbezogen &amp; ressourcenorientiert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Akteursspezifische</a:t>
            </a:r>
            <a:r>
              <a:rPr lang="de-DE" dirty="0"/>
              <a:t> Einschätzung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rgbClr val="000000">
                    <a:tint val="75000"/>
                  </a:srgbClr>
                </a:solidFill>
              </a:rPr>
              <a:t>Winkler-Hahn et al., in </a:t>
            </a:r>
            <a:r>
              <a:rPr lang="de-DE" dirty="0" err="1">
                <a:solidFill>
                  <a:srgbClr val="000000">
                    <a:tint val="75000"/>
                  </a:srgbClr>
                </a:solidFill>
              </a:rPr>
              <a:t>Vorb</a:t>
            </a:r>
            <a:r>
              <a:rPr lang="de-DE" dirty="0">
                <a:solidFill>
                  <a:srgbClr val="000000">
                    <a:tint val="75000"/>
                  </a:srgbClr>
                </a:solidFill>
              </a:rPr>
              <a:t>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22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02528" y="3762753"/>
            <a:ext cx="1484541" cy="5595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71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2584450"/>
            <a:ext cx="10931614" cy="3463924"/>
          </a:xfrm>
        </p:spPr>
        <p:txBody>
          <a:bodyPr>
            <a:normAutofit/>
          </a:bodyPr>
          <a:lstStyle/>
          <a:p>
            <a:r>
              <a:rPr lang="de-DE" dirty="0"/>
              <a:t>Literaturrecherche, Fokusgruppeninterviews, Dokumentenanalyse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Entwürfe </a:t>
            </a:r>
            <a:r>
              <a:rPr lang="de-DE" dirty="0" err="1">
                <a:sym typeface="Wingdings" panose="05000000000000000000" pitchFamily="2" charset="2"/>
              </a:rPr>
              <a:t>akteursgruppenspezifischer</a:t>
            </a:r>
            <a:r>
              <a:rPr lang="de-DE" dirty="0">
                <a:sym typeface="Wingdings" panose="05000000000000000000" pitchFamily="2" charset="2"/>
              </a:rPr>
              <a:t> Fragebögen/Profile</a:t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Online-Rating zu deren Verständlichkeit bzw. Vollständigkeit</a:t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Überarbeitung bei Werten unterhalb des Cut-Offs und Umsetzung von Verbesserungsvorschlägen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mehrstufiger Erarbeitungsprozess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SprachNetz Profil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Winkler-Hahn et al., in </a:t>
            </a:r>
            <a:r>
              <a:rPr lang="de-DE" dirty="0" err="1"/>
              <a:t>Vorb</a:t>
            </a:r>
            <a:r>
              <a:rPr lang="de-DE" dirty="0"/>
              <a:t>.; Schwarzenberg et al., in </a:t>
            </a:r>
            <a:r>
              <a:rPr lang="de-DE" dirty="0" err="1"/>
              <a:t>Vorb</a:t>
            </a:r>
            <a:r>
              <a:rPr lang="de-DE" dirty="0"/>
              <a:t>.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77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10704688" cy="808720"/>
          </a:xfrm>
        </p:spPr>
        <p:txBody>
          <a:bodyPr>
            <a:normAutofit/>
          </a:bodyPr>
          <a:lstStyle/>
          <a:p>
            <a:r>
              <a:rPr lang="de-DE" dirty="0" err="1"/>
              <a:t>akteursspezifische</a:t>
            </a:r>
            <a:r>
              <a:rPr lang="de-DE" dirty="0"/>
              <a:t> Einschätzung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Zusammenführung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rgbClr val="000000">
                    <a:tint val="75000"/>
                  </a:srgbClr>
                </a:solidFill>
              </a:rPr>
              <a:t>Winkler-Hahn et al., in </a:t>
            </a:r>
            <a:r>
              <a:rPr lang="de-DE" dirty="0" err="1">
                <a:solidFill>
                  <a:srgbClr val="000000">
                    <a:tint val="75000"/>
                  </a:srgbClr>
                </a:solidFill>
              </a:rPr>
              <a:t>Vorb</a:t>
            </a:r>
            <a:r>
              <a:rPr lang="de-DE" dirty="0">
                <a:solidFill>
                  <a:srgbClr val="000000">
                    <a:tint val="75000"/>
                  </a:srgbClr>
                </a:solidFill>
              </a:rPr>
              <a:t>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24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63929" y="4409953"/>
            <a:ext cx="289367" cy="34724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670" y="2681821"/>
            <a:ext cx="10052539" cy="17281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65" y="3229198"/>
            <a:ext cx="5937960" cy="29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749671" y="1633538"/>
            <a:ext cx="10704688" cy="808720"/>
          </a:xfrm>
        </p:spPr>
        <p:txBody>
          <a:bodyPr>
            <a:normAutofit/>
          </a:bodyPr>
          <a:lstStyle/>
          <a:p>
            <a:r>
              <a:rPr lang="de-DE" dirty="0"/>
              <a:t>Ableitung von Zielen &amp; Maßnahmen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940251" cy="1099691"/>
          </a:xfrm>
        </p:spPr>
        <p:txBody>
          <a:bodyPr>
            <a:normAutofit/>
          </a:bodyPr>
          <a:lstStyle/>
          <a:p>
            <a:r>
              <a:rPr lang="de-DE" dirty="0"/>
              <a:t>Beratung am virtuellen runden Tisch (ViRuTi)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rgbClr val="000000">
                    <a:tint val="75000"/>
                  </a:srgbClr>
                </a:solidFill>
              </a:rPr>
              <a:t>Eikerling et al., 2023; </a:t>
            </a:r>
            <a:r>
              <a:rPr lang="de-DE" dirty="0"/>
              <a:t>@sprachnetzdigital4397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25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39929" y="4699321"/>
            <a:ext cx="1521468" cy="9661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9425" y="2789423"/>
            <a:ext cx="9604375" cy="3311155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819646" y="5046562"/>
            <a:ext cx="2095017" cy="98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73" y="6030410"/>
            <a:ext cx="998503" cy="9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Implementierung in der SprachNetz Plattform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Virtueller Runder Tisch (</a:t>
            </a:r>
            <a:r>
              <a:rPr lang="de-DE" dirty="0" err="1"/>
              <a:t>ViRuTi</a:t>
            </a:r>
            <a:r>
              <a:rPr lang="de-DE" dirty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39929" y="4699321"/>
            <a:ext cx="1521468" cy="9661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72" y="2276475"/>
            <a:ext cx="8045321" cy="40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59" y="2363958"/>
            <a:ext cx="6410481" cy="3650615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Umsetzung in </a:t>
            </a:r>
            <a:r>
              <a:rPr lang="de-DE" dirty="0" err="1"/>
              <a:t>BigBlueButton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Virtueller Runder Tisch (</a:t>
            </a:r>
            <a:r>
              <a:rPr lang="de-DE" dirty="0" err="1"/>
              <a:t>ViRuTi</a:t>
            </a:r>
            <a:r>
              <a:rPr lang="de-DE" dirty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27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4153" b="2514"/>
          <a:stretch/>
        </p:blipFill>
        <p:spPr>
          <a:xfrm>
            <a:off x="228202" y="2713039"/>
            <a:ext cx="1433195" cy="2952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39929" y="4699321"/>
            <a:ext cx="1521468" cy="9661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02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2453233"/>
            <a:ext cx="10515600" cy="1099691"/>
          </a:xfrm>
        </p:spPr>
        <p:txBody>
          <a:bodyPr>
            <a:noAutofit/>
          </a:bodyPr>
          <a:lstStyle/>
          <a:p>
            <a:pPr algn="ctr"/>
            <a:r>
              <a:rPr lang="de-DE" sz="9600" dirty="0">
                <a:solidFill>
                  <a:schemeClr val="bg1"/>
                </a:solidFill>
              </a:rPr>
              <a:t>Wie SprachNetz weiter?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AB001-ADF8-AD4F-A991-A39553794C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11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488412" y="2491015"/>
            <a:ext cx="10299576" cy="34639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2600" dirty="0" err="1"/>
              <a:t>Rollenverteilung</a:t>
            </a:r>
            <a:r>
              <a:rPr lang="it-IT" sz="2600" dirty="0"/>
              <a:t>, </a:t>
            </a:r>
            <a:r>
              <a:rPr lang="it-IT" sz="2600" b="1" dirty="0" err="1"/>
              <a:t>Struktur</a:t>
            </a:r>
            <a:r>
              <a:rPr lang="it-IT" sz="2600" dirty="0"/>
              <a:t> und </a:t>
            </a:r>
            <a:r>
              <a:rPr lang="it-IT" sz="2600" dirty="0" err="1"/>
              <a:t>Leitfragen</a:t>
            </a:r>
            <a:r>
              <a:rPr lang="it-IT" sz="2600" dirty="0"/>
              <a:t> </a:t>
            </a:r>
            <a:r>
              <a:rPr lang="it-IT" sz="2600" dirty="0" err="1"/>
              <a:t>unterstützen</a:t>
            </a:r>
            <a:br>
              <a:rPr lang="it-IT" sz="2600" dirty="0"/>
            </a:br>
            <a:r>
              <a:rPr lang="it-IT" sz="2600" dirty="0"/>
              <a:t>die </a:t>
            </a:r>
            <a:r>
              <a:rPr lang="it-IT" sz="2600" dirty="0" err="1"/>
              <a:t>erfolgreiche</a:t>
            </a:r>
            <a:r>
              <a:rPr lang="it-IT" sz="2600" dirty="0"/>
              <a:t> </a:t>
            </a:r>
            <a:r>
              <a:rPr lang="it-IT" sz="2600" dirty="0" err="1"/>
              <a:t>Teilnahme</a:t>
            </a:r>
            <a:r>
              <a:rPr lang="it-IT" sz="2600" dirty="0"/>
              <a:t> </a:t>
            </a:r>
            <a:r>
              <a:rPr lang="it-IT" sz="2600" dirty="0" err="1"/>
              <a:t>am</a:t>
            </a:r>
            <a:r>
              <a:rPr lang="it-IT" sz="2600" dirty="0"/>
              <a:t> ViRuTi</a:t>
            </a:r>
          </a:p>
          <a:p>
            <a:pPr>
              <a:lnSpc>
                <a:spcPct val="100000"/>
              </a:lnSpc>
            </a:pPr>
            <a:r>
              <a:rPr lang="it-IT" sz="2600" dirty="0"/>
              <a:t>Video-Tutorial, Workshop und </a:t>
            </a:r>
            <a:r>
              <a:rPr lang="it-IT" sz="2600" dirty="0" err="1"/>
              <a:t>Planspiel</a:t>
            </a:r>
            <a:r>
              <a:rPr lang="it-IT" sz="2600" dirty="0"/>
              <a:t> </a:t>
            </a:r>
            <a:r>
              <a:rPr lang="it-IT" sz="2600" dirty="0" err="1"/>
              <a:t>erweisen</a:t>
            </a:r>
            <a:r>
              <a:rPr lang="it-IT" sz="2600" dirty="0"/>
              <a:t> </a:t>
            </a:r>
            <a:r>
              <a:rPr lang="it-IT" sz="2600" dirty="0" err="1"/>
              <a:t>sich</a:t>
            </a:r>
            <a:br>
              <a:rPr lang="it-IT" sz="2600" dirty="0"/>
            </a:br>
            <a:r>
              <a:rPr lang="it-IT" sz="2600" dirty="0" err="1"/>
              <a:t>als</a:t>
            </a:r>
            <a:r>
              <a:rPr lang="it-IT" sz="2600" dirty="0"/>
              <a:t> </a:t>
            </a:r>
            <a:r>
              <a:rPr lang="it-IT" sz="2600" dirty="0" err="1"/>
              <a:t>sinnvoll</a:t>
            </a:r>
            <a:r>
              <a:rPr lang="it-IT" sz="2600" dirty="0"/>
              <a:t> </a:t>
            </a:r>
            <a:r>
              <a:rPr lang="it-IT" sz="2600" dirty="0" err="1"/>
              <a:t>für</a:t>
            </a:r>
            <a:r>
              <a:rPr lang="it-IT" sz="2600" dirty="0"/>
              <a:t> die </a:t>
            </a:r>
            <a:r>
              <a:rPr lang="it-IT" sz="2600" b="1" dirty="0" err="1"/>
              <a:t>Vermittlung</a:t>
            </a:r>
            <a:r>
              <a:rPr lang="it-IT" sz="2600" dirty="0"/>
              <a:t> </a:t>
            </a:r>
            <a:r>
              <a:rPr lang="it-IT" sz="2600" dirty="0" err="1"/>
              <a:t>der</a:t>
            </a:r>
            <a:r>
              <a:rPr lang="it-IT" sz="2600" dirty="0"/>
              <a:t> </a:t>
            </a:r>
            <a:r>
              <a:rPr lang="it-IT" sz="2600" dirty="0" err="1"/>
              <a:t>für</a:t>
            </a:r>
            <a:r>
              <a:rPr lang="it-IT" sz="2600" dirty="0"/>
              <a:t> ViRuTi-</a:t>
            </a:r>
            <a:r>
              <a:rPr lang="it-IT" sz="2600" dirty="0" err="1"/>
              <a:t>relevanten</a:t>
            </a:r>
            <a:r>
              <a:rPr lang="it-IT" sz="2600" dirty="0"/>
              <a:t> </a:t>
            </a:r>
            <a:r>
              <a:rPr lang="it-IT" sz="2600" dirty="0" err="1"/>
              <a:t>Inhalte</a:t>
            </a:r>
            <a:endParaRPr lang="it-IT" sz="2600" dirty="0"/>
          </a:p>
          <a:p>
            <a:pPr>
              <a:lnSpc>
                <a:spcPct val="100000"/>
              </a:lnSpc>
            </a:pPr>
            <a:r>
              <a:rPr lang="it-IT" sz="2600" dirty="0" err="1"/>
              <a:t>Teilnehmenden</a:t>
            </a:r>
            <a:r>
              <a:rPr lang="it-IT" sz="2600" dirty="0"/>
              <a:t> in </a:t>
            </a:r>
            <a:r>
              <a:rPr lang="it-IT" sz="2600" dirty="0" err="1"/>
              <a:t>Ausbildung</a:t>
            </a:r>
            <a:r>
              <a:rPr lang="it-IT" sz="2600" dirty="0"/>
              <a:t> </a:t>
            </a:r>
            <a:r>
              <a:rPr lang="it-IT" sz="2600" dirty="0" err="1"/>
              <a:t>fehlt</a:t>
            </a:r>
            <a:r>
              <a:rPr lang="it-IT" sz="2600" dirty="0"/>
              <a:t> </a:t>
            </a:r>
            <a:r>
              <a:rPr lang="it-IT" sz="2600" b="1" dirty="0"/>
              <a:t>Routine</a:t>
            </a:r>
            <a:r>
              <a:rPr lang="it-IT" sz="2600" dirty="0"/>
              <a:t>, </a:t>
            </a:r>
            <a:r>
              <a:rPr lang="it-IT" sz="2600" dirty="0" err="1"/>
              <a:t>um</a:t>
            </a:r>
            <a:r>
              <a:rPr lang="it-IT" sz="2600" dirty="0"/>
              <a:t> </a:t>
            </a:r>
            <a:r>
              <a:rPr lang="it-IT" sz="2600" dirty="0" err="1"/>
              <a:t>sowohl</a:t>
            </a:r>
            <a:r>
              <a:rPr lang="it-IT" sz="2600" dirty="0"/>
              <a:t> </a:t>
            </a:r>
            <a:r>
              <a:rPr lang="it-IT" sz="2600" dirty="0" err="1"/>
              <a:t>inhaltliche</a:t>
            </a:r>
            <a:r>
              <a:rPr lang="it-IT" sz="2600" dirty="0"/>
              <a:t> </a:t>
            </a:r>
            <a:r>
              <a:rPr lang="it-IT" sz="2600" dirty="0" err="1"/>
              <a:t>als</a:t>
            </a:r>
            <a:r>
              <a:rPr lang="it-IT" sz="2600" dirty="0"/>
              <a:t> </a:t>
            </a:r>
            <a:r>
              <a:rPr lang="it-IT" sz="2600" dirty="0" err="1"/>
              <a:t>auch</a:t>
            </a:r>
            <a:r>
              <a:rPr lang="it-IT" sz="2600" dirty="0"/>
              <a:t> </a:t>
            </a:r>
            <a:r>
              <a:rPr lang="it-IT" sz="2600" dirty="0" err="1"/>
              <a:t>organisatorische</a:t>
            </a:r>
            <a:r>
              <a:rPr lang="it-IT" sz="2600" dirty="0"/>
              <a:t> </a:t>
            </a:r>
            <a:r>
              <a:rPr lang="it-IT" sz="2600" dirty="0" err="1"/>
              <a:t>Aufgaben</a:t>
            </a:r>
            <a:r>
              <a:rPr lang="it-IT" sz="2600" dirty="0"/>
              <a:t> </a:t>
            </a:r>
            <a:r>
              <a:rPr lang="it-IT" sz="2600" dirty="0" err="1"/>
              <a:t>zu</a:t>
            </a:r>
            <a:r>
              <a:rPr lang="it-IT" sz="2600" dirty="0"/>
              <a:t> </a:t>
            </a:r>
            <a:r>
              <a:rPr lang="it-IT" sz="2600" dirty="0" err="1"/>
              <a:t>übernehmen</a:t>
            </a:r>
            <a:endParaRPr lang="it-IT" sz="26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600" dirty="0"/>
              <a:t>„</a:t>
            </a:r>
            <a:r>
              <a:rPr lang="de-DE" sz="2600" b="1" dirty="0"/>
              <a:t>Eine Stunde </a:t>
            </a:r>
            <a:r>
              <a:rPr lang="de-DE" sz="2600" dirty="0"/>
              <a:t>kann sehr lang sein, wenn man auch noch </a:t>
            </a:r>
            <a:br>
              <a:rPr lang="de-DE" sz="2600" dirty="0"/>
            </a:br>
            <a:r>
              <a:rPr lang="de-DE" sz="2600" dirty="0"/>
              <a:t>seinem sonstigen Berufsleben nachgeht.“</a:t>
            </a:r>
            <a:endParaRPr lang="it-IT" sz="2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Arbeit mit fiktiven Fällen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Planspiele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29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58" y="305754"/>
            <a:ext cx="2434542" cy="242831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4873" r="2373" b="5128"/>
          <a:stretch/>
        </p:blipFill>
        <p:spPr>
          <a:xfrm>
            <a:off x="7556439" y="527010"/>
            <a:ext cx="2814180" cy="19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3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2453233"/>
            <a:ext cx="10515600" cy="1099691"/>
          </a:xfrm>
        </p:spPr>
        <p:txBody>
          <a:bodyPr>
            <a:noAutofit/>
          </a:bodyPr>
          <a:lstStyle/>
          <a:p>
            <a:pPr algn="ctr"/>
            <a:r>
              <a:rPr lang="de-DE" sz="9600" dirty="0">
                <a:solidFill>
                  <a:schemeClr val="bg1"/>
                </a:solidFill>
              </a:rPr>
              <a:t>Warum SprachNetz?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AB001-ADF8-AD4F-A991-A39553794C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7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49670" y="2713039"/>
            <a:ext cx="9940760" cy="3463924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Protokoll</a:t>
            </a:r>
            <a:r>
              <a:rPr lang="de-DE" dirty="0"/>
              <a:t> gut in </a:t>
            </a:r>
            <a:r>
              <a:rPr lang="de-DE" dirty="0" err="1"/>
              <a:t>BigBlueButton</a:t>
            </a:r>
            <a:r>
              <a:rPr lang="de-DE" dirty="0"/>
              <a:t> eingebunden</a:t>
            </a:r>
          </a:p>
          <a:p>
            <a:r>
              <a:rPr lang="de-DE" b="1" dirty="0"/>
              <a:t>Chat</a:t>
            </a:r>
            <a:r>
              <a:rPr lang="de-DE" dirty="0"/>
              <a:t>funktion nützlich (Möglichkeit bei Audioschwierigkeiten)</a:t>
            </a:r>
          </a:p>
          <a:p>
            <a:r>
              <a:rPr lang="de-DE" dirty="0"/>
              <a:t>vorher die </a:t>
            </a:r>
            <a:r>
              <a:rPr lang="de-DE" b="1" dirty="0"/>
              <a:t>Technik</a:t>
            </a:r>
            <a:r>
              <a:rPr lang="de-DE" dirty="0"/>
              <a:t> checken: davon hängt der ganze ViRuTi ab</a:t>
            </a:r>
          </a:p>
          <a:p>
            <a:endParaRPr lang="de-DE" dirty="0"/>
          </a:p>
          <a:p>
            <a:r>
              <a:rPr lang="de-DE" dirty="0"/>
              <a:t>Fortsetzung folgt…</a:t>
            </a:r>
          </a:p>
          <a:p>
            <a:pPr marL="457200" lvl="1" indent="0">
              <a:buNone/>
            </a:pPr>
            <a:r>
              <a:rPr lang="de-DE" dirty="0"/>
              <a:t>„Konzept selbst toll und sinnig! Umsetzung leider aufgrund technischer Probleme und </a:t>
            </a:r>
            <a:r>
              <a:rPr lang="de-DE" b="1" dirty="0"/>
              <a:t>unzureichender Vorbereitung </a:t>
            </a:r>
            <a:r>
              <a:rPr lang="de-DE" dirty="0"/>
              <a:t>anderer Teilnehmender ausbaufähig.“</a:t>
            </a:r>
            <a:endParaRPr lang="it-I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Erste Ergebnisse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Usability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30</a:t>
            </a:fld>
            <a:endParaRPr lang="de-DE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25" y="106350"/>
            <a:ext cx="3810741" cy="21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49670" y="2713039"/>
            <a:ext cx="10341810" cy="3463924"/>
          </a:xfrm>
        </p:spPr>
        <p:txBody>
          <a:bodyPr>
            <a:normAutofit/>
          </a:bodyPr>
          <a:lstStyle/>
          <a:p>
            <a:r>
              <a:rPr lang="de-DE" dirty="0"/>
              <a:t>Forschung-Praxis-Verzahnung wird als </a:t>
            </a:r>
            <a:r>
              <a:rPr lang="de-DE" b="1" dirty="0"/>
              <a:t>relevant</a:t>
            </a:r>
            <a:r>
              <a:rPr lang="de-DE" dirty="0"/>
              <a:t> empfunden</a:t>
            </a:r>
          </a:p>
          <a:p>
            <a:r>
              <a:rPr lang="de-DE" dirty="0"/>
              <a:t>digitaler, interdisziplinärer Zugang stößt auf </a:t>
            </a:r>
            <a:r>
              <a:rPr lang="de-DE" b="1" dirty="0"/>
              <a:t>Interesse</a:t>
            </a:r>
          </a:p>
          <a:p>
            <a:r>
              <a:rPr lang="de-DE" dirty="0"/>
              <a:t>Kontext: Diskurs zu </a:t>
            </a:r>
            <a:r>
              <a:rPr lang="de-DE" b="1" dirty="0"/>
              <a:t>Studienrekrutierung </a:t>
            </a:r>
            <a:r>
              <a:rPr lang="de-DE" sz="1800" dirty="0"/>
              <a:t>(s. Unger et al., 2024)</a:t>
            </a:r>
          </a:p>
          <a:p>
            <a:r>
              <a:rPr lang="de-DE" dirty="0"/>
              <a:t>unzureichende </a:t>
            </a:r>
            <a:r>
              <a:rPr lang="de-DE" b="1" dirty="0"/>
              <a:t>Auseinandersetzung</a:t>
            </a:r>
            <a:r>
              <a:rPr lang="de-DE" dirty="0"/>
              <a:t> mit fiktivem Fall &amp; Konzept</a:t>
            </a:r>
          </a:p>
          <a:p>
            <a:r>
              <a:rPr lang="de-DE" dirty="0"/>
              <a:t>Schwierigkeiten, sich auf </a:t>
            </a:r>
            <a:r>
              <a:rPr lang="de-DE" b="1" dirty="0"/>
              <a:t>Rollenspiel </a:t>
            </a:r>
            <a:r>
              <a:rPr lang="de-DE" dirty="0"/>
              <a:t>einzulassen</a:t>
            </a:r>
          </a:p>
          <a:p>
            <a:r>
              <a:rPr lang="de-DE" dirty="0"/>
              <a:t>Angebot, </a:t>
            </a:r>
            <a:r>
              <a:rPr lang="de-DE" b="1" dirty="0"/>
              <a:t>reale Fälle </a:t>
            </a:r>
            <a:r>
              <a:rPr lang="de-DE" dirty="0"/>
              <a:t>einzubringen, wird selten angenommen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Usability Studies, Planspiele &amp; fiktive Fälle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3281" cy="1099691"/>
          </a:xfrm>
        </p:spPr>
        <p:txBody>
          <a:bodyPr>
            <a:normAutofit/>
          </a:bodyPr>
          <a:lstStyle/>
          <a:p>
            <a:r>
              <a:rPr lang="de-DE" dirty="0"/>
              <a:t>Methodenreflexion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5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87F3D0-1662-3D42-A03D-039352C4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Diskussionsimpulse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6D3813-17FF-0B46-82CD-6264E0B3EB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F09E78-D4D6-304A-AFC2-AE973C9073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32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A1539FF-2B43-4EFA-8E5A-7E40BB97D625}"/>
              </a:ext>
            </a:extLst>
          </p:cNvPr>
          <p:cNvSpPr txBox="1"/>
          <p:nvPr/>
        </p:nvSpPr>
        <p:spPr>
          <a:xfrm>
            <a:off x="-18100" y="2350646"/>
            <a:ext cx="2084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200" dirty="0"/>
              <a:t>Anerkennen der (elterlichen) Expertise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4D5B58B-6179-44BE-BEE1-639CEFF39F98}"/>
              </a:ext>
            </a:extLst>
          </p:cNvPr>
          <p:cNvSpPr txBox="1"/>
          <p:nvPr/>
        </p:nvSpPr>
        <p:spPr>
          <a:xfrm>
            <a:off x="3416502" y="2335538"/>
            <a:ext cx="2117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Überforderung durch fachliche Fragen</a:t>
            </a:r>
          </a:p>
        </p:txBody>
      </p:sp>
      <p:pic>
        <p:nvPicPr>
          <p:cNvPr id="12" name="Inhaltsplatzhalter 7" descr="Waage der Justitia mit einfarbiger Füllung">
            <a:extLst>
              <a:ext uri="{FF2B5EF4-FFF2-40B4-BE49-F238E27FC236}">
                <a16:creationId xmlns:a16="http://schemas.microsoft.com/office/drawing/2014/main" id="{1C51FBAE-08DC-479B-8793-1FCC9C489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2638" y="2270166"/>
            <a:ext cx="1268957" cy="126895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CFA7239-ABEA-4B0A-8E71-65F35645A714}"/>
              </a:ext>
            </a:extLst>
          </p:cNvPr>
          <p:cNvSpPr txBox="1"/>
          <p:nvPr/>
        </p:nvSpPr>
        <p:spPr>
          <a:xfrm>
            <a:off x="6096000" y="2543743"/>
            <a:ext cx="2028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200" dirty="0"/>
              <a:t>Anspruch auf Vollständigkeit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E4DFFE-C3EB-4144-8ADC-B08EF509C49E}"/>
              </a:ext>
            </a:extLst>
          </p:cNvPr>
          <p:cNvSpPr txBox="1"/>
          <p:nvPr/>
        </p:nvSpPr>
        <p:spPr>
          <a:xfrm>
            <a:off x="9629101" y="2500128"/>
            <a:ext cx="136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zeitlicher Aufwand</a:t>
            </a:r>
          </a:p>
        </p:txBody>
      </p:sp>
      <p:pic>
        <p:nvPicPr>
          <p:cNvPr id="15" name="Inhaltsplatzhalter 7" descr="Waage der Justitia mit einfarbiger Füllung">
            <a:extLst>
              <a:ext uri="{FF2B5EF4-FFF2-40B4-BE49-F238E27FC236}">
                <a16:creationId xmlns:a16="http://schemas.microsoft.com/office/drawing/2014/main" id="{2229C042-92FA-4C4D-8549-D59ECF07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9146" y="4314257"/>
            <a:ext cx="1268957" cy="126895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2468EDF-462A-4EDB-B2EC-4AEEBA9D056C}"/>
              </a:ext>
            </a:extLst>
          </p:cNvPr>
          <p:cNvSpPr txBox="1"/>
          <p:nvPr/>
        </p:nvSpPr>
        <p:spPr>
          <a:xfrm>
            <a:off x="3266231" y="4394738"/>
            <a:ext cx="1704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200" dirty="0"/>
              <a:t>Entlastung durch Digitalität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4B77164-D123-4E39-B9FB-1F132CC9FB8D}"/>
              </a:ext>
            </a:extLst>
          </p:cNvPr>
          <p:cNvSpPr txBox="1"/>
          <p:nvPr/>
        </p:nvSpPr>
        <p:spPr>
          <a:xfrm>
            <a:off x="6436654" y="4394738"/>
            <a:ext cx="2028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Überforderung durch Digitalität</a:t>
            </a:r>
          </a:p>
        </p:txBody>
      </p:sp>
      <p:pic>
        <p:nvPicPr>
          <p:cNvPr id="18" name="Inhaltsplatzhalter 7" descr="Waage der Justitia mit einfarbiger Füllung">
            <a:extLst>
              <a:ext uri="{FF2B5EF4-FFF2-40B4-BE49-F238E27FC236}">
                <a16:creationId xmlns:a16="http://schemas.microsoft.com/office/drawing/2014/main" id="{1C51FBAE-08DC-479B-8793-1FCC9C489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7036" y="2174577"/>
            <a:ext cx="1268957" cy="12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22122" y="1558338"/>
            <a:ext cx="11146420" cy="4704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900" dirty="0"/>
              <a:t>Autorengruppe Bildungsberichterstattung (2014). Bildung in Deutschland 2014. Ein </a:t>
            </a:r>
            <a:r>
              <a:rPr lang="de-DE" sz="900" dirty="0" err="1"/>
              <a:t>indikatorengestützter</a:t>
            </a:r>
            <a:r>
              <a:rPr lang="de-DE" sz="900" dirty="0"/>
              <a:t> Bericht mit einer Analyse. Bielefeld: W. Bertelsmann Verlag. </a:t>
            </a:r>
          </a:p>
          <a:p>
            <a:pPr marL="0" indent="0">
              <a:buNone/>
            </a:pPr>
            <a:r>
              <a:rPr lang="de-DE" sz="900" dirty="0"/>
              <a:t>Autorengruppe Bildungsberichterstattung (2018). Bildung in Deutschland 2018. Ein </a:t>
            </a:r>
            <a:r>
              <a:rPr lang="de-DE" sz="900" dirty="0" err="1"/>
              <a:t>indikatorengestützter</a:t>
            </a:r>
            <a:r>
              <a:rPr lang="de-DE" sz="900" dirty="0"/>
              <a:t> Bericht mit einer Analyse zu Wirkungen und Erträgen von Bildung. Bielefeld: W. Bertelsmann Verlag GmbH &amp; Co.KG</a:t>
            </a:r>
          </a:p>
          <a:p>
            <a:pPr marL="0" indent="0">
              <a:buNone/>
            </a:pPr>
            <a:r>
              <a:rPr lang="da-DK" sz="900" dirty="0"/>
              <a:t>Becker-Mrotzek, M. &amp; Vogt, R. (2009): </a:t>
            </a:r>
            <a:r>
              <a:rPr lang="de-DE" sz="900" dirty="0"/>
              <a:t>Unterrichtskommunikation  - Linguistische Analysemethoden und Forschungsergebnisse. Tübingen: Niemeyer</a:t>
            </a:r>
            <a:r>
              <a:rPr lang="de-DE" sz="900" b="1" dirty="0"/>
              <a:t>.</a:t>
            </a:r>
            <a:endParaRPr lang="de-DE" sz="900" dirty="0"/>
          </a:p>
          <a:p>
            <a:pPr marL="0" indent="0">
              <a:buNone/>
            </a:pPr>
            <a:r>
              <a:rPr lang="de-DE" sz="900" dirty="0"/>
              <a:t>Cooper-Duffy, K. &amp;  </a:t>
            </a:r>
            <a:r>
              <a:rPr lang="de-DE" sz="900" dirty="0" err="1"/>
              <a:t>Eaker</a:t>
            </a:r>
            <a:r>
              <a:rPr lang="de-DE" sz="900" dirty="0"/>
              <a:t>, K. (2017). </a:t>
            </a:r>
            <a:r>
              <a:rPr lang="en-US" sz="900" dirty="0"/>
              <a:t>Effective Team Practices: </a:t>
            </a:r>
            <a:r>
              <a:rPr lang="en-US" sz="900" dirty="0" err="1"/>
              <a:t>Interprofessional</a:t>
            </a:r>
            <a:r>
              <a:rPr lang="en-US" sz="900" dirty="0"/>
              <a:t> Contributions to Communication Issues With a Parent's Perspective. In: American Journal of Speech-Language Pathology 26(2), 181–192. </a:t>
            </a:r>
            <a:endParaRPr lang="de-DE" sz="900" dirty="0"/>
          </a:p>
          <a:p>
            <a:pPr marL="0" indent="0">
              <a:buNone/>
            </a:pPr>
            <a:r>
              <a:rPr lang="en-GB" sz="900" dirty="0" err="1"/>
              <a:t>Eikerling</a:t>
            </a:r>
            <a:r>
              <a:rPr lang="en-GB" sz="900" dirty="0"/>
              <a:t>, M., </a:t>
            </a:r>
            <a:r>
              <a:rPr lang="en-GB" sz="900" dirty="0" err="1"/>
              <a:t>Czok</a:t>
            </a:r>
            <a:r>
              <a:rPr lang="en-GB" sz="900" dirty="0"/>
              <a:t>, C. &amp; </a:t>
            </a:r>
            <a:r>
              <a:rPr lang="en-GB" sz="900" dirty="0" err="1"/>
              <a:t>Sallat</a:t>
            </a:r>
            <a:r>
              <a:rPr lang="en-GB" sz="900" dirty="0"/>
              <a:t>, S. (2023). </a:t>
            </a:r>
            <a:r>
              <a:rPr lang="de-DE" sz="900" dirty="0"/>
              <a:t>Wie ausgetauscht! Digital und interdisziplinär vernetzt am </a:t>
            </a:r>
            <a:r>
              <a:rPr lang="de-DE" sz="900" dirty="0" err="1"/>
              <a:t>Vi</a:t>
            </a:r>
            <a:r>
              <a:rPr lang="de-DE" sz="900" dirty="0"/>
              <a:t>(</a:t>
            </a:r>
            <a:r>
              <a:rPr lang="de-DE" sz="900" dirty="0" err="1"/>
              <a:t>rtuellen</a:t>
            </a:r>
            <a:r>
              <a:rPr lang="de-DE" sz="900" dirty="0"/>
              <a:t>) </a:t>
            </a:r>
            <a:r>
              <a:rPr lang="de-DE" sz="900" dirty="0" err="1"/>
              <a:t>Ru</a:t>
            </a:r>
            <a:r>
              <a:rPr lang="de-DE" sz="900" dirty="0"/>
              <a:t>(</a:t>
            </a:r>
            <a:r>
              <a:rPr lang="de-DE" sz="900" dirty="0" err="1"/>
              <a:t>nden</a:t>
            </a:r>
            <a:r>
              <a:rPr lang="de-DE" sz="900" dirty="0"/>
              <a:t>) Ti(</a:t>
            </a:r>
            <a:r>
              <a:rPr lang="de-DE" sz="900" dirty="0" err="1"/>
              <a:t>sch</a:t>
            </a:r>
            <a:r>
              <a:rPr lang="de-DE" sz="900" dirty="0"/>
              <a:t>). In Tan, S., Düring, S., Wilde, A., Hamburger, L., Fritzsche, T. (Hrsg.). Spektrum Patholinguistik Band 16. Schwerpunktthema: Schnittstelle Alltag: Transfer und Teilhabe in der Sprachtherapie. Universitätsverlag Potsdam. </a:t>
            </a:r>
            <a:r>
              <a:rPr lang="de-DE" sz="900" u="sng" dirty="0"/>
              <a:t>https://doi.org/10.25932/publishup-61357</a:t>
            </a:r>
            <a:r>
              <a:rPr lang="de-DE" sz="900" dirty="0"/>
              <a:t> </a:t>
            </a:r>
          </a:p>
          <a:p>
            <a:pPr marL="0" indent="0">
              <a:buNone/>
            </a:pPr>
            <a:r>
              <a:rPr lang="en-GB" sz="900" dirty="0" err="1"/>
              <a:t>Eikerling</a:t>
            </a:r>
            <a:r>
              <a:rPr lang="en-GB" sz="900" dirty="0"/>
              <a:t>, M., </a:t>
            </a:r>
            <a:r>
              <a:rPr lang="en-GB" sz="900" dirty="0" err="1"/>
              <a:t>Helbing</a:t>
            </a:r>
            <a:r>
              <a:rPr lang="en-GB" sz="900" dirty="0"/>
              <a:t>, N., </a:t>
            </a:r>
            <a:r>
              <a:rPr lang="en-GB" sz="900" dirty="0" err="1"/>
              <a:t>Czok</a:t>
            </a:r>
            <a:r>
              <a:rPr lang="en-GB" sz="900" dirty="0"/>
              <a:t>, C. L. &amp; </a:t>
            </a:r>
            <a:r>
              <a:rPr lang="en-GB" sz="900" dirty="0" err="1"/>
              <a:t>Sallat</a:t>
            </a:r>
            <a:r>
              <a:rPr lang="en-GB" sz="900" dirty="0"/>
              <a:t>, S. (2023). </a:t>
            </a:r>
            <a:r>
              <a:rPr lang="de-DE" sz="900" dirty="0"/>
              <a:t>Ausgesprochen vernetzt: Offene, digitale Sprechstunde zur Sprachentwicklung für Erziehungsberechtigte, pädagogische und therapeutische Fachkräfte. </a:t>
            </a:r>
            <a:r>
              <a:rPr lang="de-DE" sz="900" i="1" dirty="0"/>
              <a:t>Forschung Sprache (2)</a:t>
            </a:r>
            <a:r>
              <a:rPr lang="de-DE" sz="900" dirty="0"/>
              <a:t>, 71–76. </a:t>
            </a:r>
            <a:r>
              <a:rPr lang="de-DE" sz="900" u="sng" dirty="0"/>
              <a:t>https://www.forschung-sprache.eu/fileadmin/user_upload/Dateien/Heftausgaben/2023-2/Forschung_Sprache_2_2023_Eikerling_Helbing_Czok_Sallat.pdf</a:t>
            </a:r>
            <a:endParaRPr lang="de-DE" sz="900" dirty="0"/>
          </a:p>
          <a:p>
            <a:pPr marL="0" indent="0">
              <a:buNone/>
            </a:pPr>
            <a:r>
              <a:rPr lang="de-DE" sz="900" dirty="0" err="1"/>
              <a:t>Gleeson</a:t>
            </a:r>
            <a:r>
              <a:rPr lang="de-DE" sz="900" dirty="0"/>
              <a:t>, L., O‘Brien, G. L., </a:t>
            </a:r>
            <a:r>
              <a:rPr lang="de-DE" sz="900" dirty="0" err="1"/>
              <a:t>O‘Mahony</a:t>
            </a:r>
            <a:r>
              <a:rPr lang="de-DE" sz="900" dirty="0"/>
              <a:t>, D., Byrne, S. (2022). Interprofessional </a:t>
            </a:r>
            <a:r>
              <a:rPr lang="de-DE" sz="900" dirty="0" err="1"/>
              <a:t>communication</a:t>
            </a:r>
            <a:r>
              <a:rPr lang="de-DE" sz="900" dirty="0"/>
              <a:t> in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hospital</a:t>
            </a:r>
            <a:r>
              <a:rPr lang="de-DE" sz="900" dirty="0"/>
              <a:t> </a:t>
            </a:r>
            <a:r>
              <a:rPr lang="de-DE" sz="900" dirty="0" err="1"/>
              <a:t>setting</a:t>
            </a:r>
            <a:r>
              <a:rPr lang="de-DE" sz="900" dirty="0"/>
              <a:t> : a </a:t>
            </a:r>
            <a:r>
              <a:rPr lang="de-DE" sz="900" dirty="0" err="1"/>
              <a:t>systematic</a:t>
            </a:r>
            <a:r>
              <a:rPr lang="de-DE" sz="900" dirty="0"/>
              <a:t> review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qualitative </a:t>
            </a:r>
            <a:r>
              <a:rPr lang="de-DE" sz="900" dirty="0" err="1"/>
              <a:t>literature</a:t>
            </a:r>
            <a:r>
              <a:rPr lang="de-DE" sz="900" dirty="0"/>
              <a:t>. In: Journal </a:t>
            </a:r>
            <a:r>
              <a:rPr lang="de-DE" sz="900" dirty="0" err="1"/>
              <a:t>of</a:t>
            </a:r>
            <a:r>
              <a:rPr lang="de-DE" sz="900" dirty="0"/>
              <a:t> Interprofessional Care, 37(2), 203–213. </a:t>
            </a:r>
            <a:r>
              <a:rPr lang="de-DE" sz="900" u="sng" dirty="0"/>
              <a:t>https://doi.org/10.1080/13561820.2022.2028746</a:t>
            </a:r>
            <a:endParaRPr lang="de-DE" sz="900" dirty="0"/>
          </a:p>
          <a:p>
            <a:pPr marL="0" indent="0">
              <a:buNone/>
            </a:pPr>
            <a:r>
              <a:rPr lang="de-DE" sz="900" dirty="0"/>
              <a:t>Hasselhorn, M. &amp; </a:t>
            </a:r>
            <a:r>
              <a:rPr lang="de-DE" sz="900" dirty="0" err="1"/>
              <a:t>Sallat</a:t>
            </a:r>
            <a:r>
              <a:rPr lang="de-DE" sz="900" dirty="0"/>
              <a:t>, S. (2014). Sprachförderung zur Prävention von Bildungsmisserfolg. In: </a:t>
            </a:r>
            <a:r>
              <a:rPr lang="de-DE" sz="900" dirty="0" err="1"/>
              <a:t>Sallat</a:t>
            </a:r>
            <a:r>
              <a:rPr lang="de-DE" sz="900" dirty="0"/>
              <a:t>, S., </a:t>
            </a:r>
            <a:r>
              <a:rPr lang="de-DE" sz="900" dirty="0" err="1"/>
              <a:t>Spreer</a:t>
            </a:r>
            <a:r>
              <a:rPr lang="de-DE" sz="900" dirty="0"/>
              <a:t>, M., Glück, C. W. (Hrsg.). Sprache professionell fördern. Idstein: Schulz-Kirchner Verlag.</a:t>
            </a:r>
          </a:p>
          <a:p>
            <a:pPr marL="0" indent="0">
              <a:buNone/>
            </a:pPr>
            <a:r>
              <a:rPr lang="de-DE" sz="900" dirty="0" err="1"/>
              <a:t>Sallat</a:t>
            </a:r>
            <a:r>
              <a:rPr lang="de-DE" sz="900" dirty="0"/>
              <a:t>, S., Busch, M., Helbing, N., Hahn, S. &amp; Eikerling, M. (2022). </a:t>
            </a:r>
            <a:r>
              <a:rPr lang="de-DE" sz="900" dirty="0" err="1"/>
              <a:t>SprachNetz</a:t>
            </a:r>
            <a:r>
              <a:rPr lang="de-DE" sz="900" dirty="0"/>
              <a:t>: Digitale interdisziplinär vernetzte Planung von sprachlicher Bildung, Sprachförderung und Sprachtherapie. In </a:t>
            </a:r>
            <a:r>
              <a:rPr lang="de-DE" sz="900" dirty="0" err="1"/>
              <a:t>Spreer</a:t>
            </a:r>
            <a:r>
              <a:rPr lang="de-DE" sz="900" dirty="0"/>
              <a:t>, M., Wahl, M., Beek, H. (Hrsg.). Sprachentwicklung im Dialog. Digitalität – Kommunikation – Partizipation, 395–409. Idstein: Schulz-Kirchner Verlag.</a:t>
            </a:r>
            <a:r>
              <a:rPr lang="de-DE" sz="900" i="1" dirty="0"/>
              <a:t> </a:t>
            </a:r>
            <a:endParaRPr lang="de-DE" sz="900" dirty="0"/>
          </a:p>
          <a:p>
            <a:pPr marL="0" indent="0">
              <a:buNone/>
            </a:pPr>
            <a:r>
              <a:rPr lang="de-DE" sz="900" dirty="0" err="1"/>
              <a:t>Sallat</a:t>
            </a:r>
            <a:r>
              <a:rPr lang="de-DE" sz="900" dirty="0"/>
              <a:t>, S. &amp; de Langen-Müller, U. (2014). Interdisziplinäre Versorgung sprachauffälliger und sprachentwicklungsgestörter Kinder. In: Kinder- und Jugendmedizin 14(5), 319–330. </a:t>
            </a:r>
          </a:p>
          <a:p>
            <a:pPr marL="0" indent="0">
              <a:buNone/>
            </a:pPr>
            <a:r>
              <a:rPr lang="de-DE" sz="900" dirty="0" err="1"/>
              <a:t>Sallat</a:t>
            </a:r>
            <a:r>
              <a:rPr lang="de-DE" sz="900" dirty="0"/>
              <a:t>, S. &amp; Siegmüller, J. (2016). Interdisziplinäre Kooperation in verschiedenen Institutionen. In </a:t>
            </a:r>
            <a:r>
              <a:rPr lang="de-DE" sz="900" dirty="0" err="1"/>
              <a:t>Grohnfeldt</a:t>
            </a:r>
            <a:r>
              <a:rPr lang="de-DE" sz="900" dirty="0"/>
              <a:t>, M. (Hrsg.). Handlungskompetenzen, 247–265. Stuttgart: W. Kohlhammer.</a:t>
            </a:r>
          </a:p>
          <a:p>
            <a:pPr marL="0" indent="0">
              <a:buNone/>
            </a:pPr>
            <a:r>
              <a:rPr lang="de-DE" sz="900" dirty="0" err="1"/>
              <a:t>Sallat</a:t>
            </a:r>
            <a:r>
              <a:rPr lang="de-DE" sz="900" dirty="0"/>
              <a:t>, S. &amp; </a:t>
            </a:r>
            <a:r>
              <a:rPr lang="de-DE" sz="900" dirty="0" err="1"/>
              <a:t>Schönauer</a:t>
            </a:r>
            <a:r>
              <a:rPr lang="de-DE" sz="900" dirty="0"/>
              <a:t>-Schneider, W. (2015). Unterricht bei Kindern mit Sprach- und Kommunikationsstörungen. Teaching </a:t>
            </a:r>
            <a:r>
              <a:rPr lang="de-DE" sz="900" dirty="0" err="1"/>
              <a:t>Children</a:t>
            </a:r>
            <a:r>
              <a:rPr lang="de-DE" sz="900" dirty="0"/>
              <a:t> </a:t>
            </a:r>
            <a:r>
              <a:rPr lang="de-DE" sz="900" dirty="0" err="1"/>
              <a:t>with</a:t>
            </a:r>
            <a:r>
              <a:rPr lang="de-DE" sz="900" dirty="0"/>
              <a:t> Language </a:t>
            </a:r>
            <a:r>
              <a:rPr lang="de-DE" sz="900" dirty="0" err="1"/>
              <a:t>Impairments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Communication </a:t>
            </a:r>
            <a:r>
              <a:rPr lang="de-DE" sz="900" dirty="0" err="1"/>
              <a:t>Disorders</a:t>
            </a:r>
            <a:r>
              <a:rPr lang="de-DE" sz="900" dirty="0"/>
              <a:t>. Stuttgart: Georg Thieme Verlag.</a:t>
            </a:r>
          </a:p>
          <a:p>
            <a:pPr marL="0" indent="0">
              <a:buNone/>
            </a:pPr>
            <a:r>
              <a:rPr lang="da-DK" sz="900" dirty="0"/>
              <a:t>Schindler, A. K., Holzberger, D., Stürmer, K., Knogler, M., Seidel, T. (2019). </a:t>
            </a:r>
            <a:r>
              <a:rPr lang="de-DE" sz="900" dirty="0"/>
              <a:t>Soziale Interaktion und Kommunikation. In: </a:t>
            </a:r>
            <a:r>
              <a:rPr lang="de-DE" sz="900" dirty="0" err="1"/>
              <a:t>Urhahne</a:t>
            </a:r>
            <a:r>
              <a:rPr lang="de-DE" sz="900" dirty="0"/>
              <a:t>, D., </a:t>
            </a:r>
            <a:r>
              <a:rPr lang="de-DE" sz="900" dirty="0" err="1"/>
              <a:t>Dresel</a:t>
            </a:r>
            <a:r>
              <a:rPr lang="de-DE" sz="900" dirty="0"/>
              <a:t>, M., Fischer, F. (Hrsg.). Psychologie für den Lehrberuf, 421–437. Berlin: Springer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dirty="0"/>
          </a:p>
          <a:p>
            <a:pPr marL="0" lvl="0" indent="0">
              <a:lnSpc>
                <a:spcPct val="120000"/>
              </a:lnSpc>
              <a:buNone/>
            </a:pPr>
            <a:endParaRPr lang="de-DE" sz="900" dirty="0"/>
          </a:p>
          <a:p>
            <a:pPr marL="0" lvl="0" indent="0">
              <a:lnSpc>
                <a:spcPct val="120000"/>
              </a:lnSpc>
              <a:buNone/>
            </a:pPr>
            <a:endParaRPr lang="de-DE" sz="9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723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21200" y="1558800"/>
            <a:ext cx="11748545" cy="4704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000" dirty="0"/>
              <a:t>Schmölzer-</a:t>
            </a:r>
            <a:r>
              <a:rPr lang="de-DE" sz="1000" dirty="0" err="1"/>
              <a:t>Eibinger</a:t>
            </a:r>
            <a:r>
              <a:rPr lang="de-DE" sz="1000" dirty="0"/>
              <a:t>, S. (2013). Sprachförderung im Fachunterricht in sprachlich heterogenen Klassen. Stuttgart: </a:t>
            </a:r>
            <a:r>
              <a:rPr lang="de-DE" sz="1000" dirty="0" err="1"/>
              <a:t>Fillibach</a:t>
            </a:r>
            <a:r>
              <a:rPr lang="de-DE" sz="1000" dirty="0"/>
              <a:t> bei Klett. </a:t>
            </a:r>
          </a:p>
          <a:p>
            <a:pPr marL="0" indent="0">
              <a:buNone/>
            </a:pPr>
            <a:r>
              <a:rPr lang="de-DE" sz="1000" dirty="0"/>
              <a:t>Unger, N., Stahl, B., </a:t>
            </a:r>
            <a:r>
              <a:rPr lang="de-DE" sz="1000" dirty="0" err="1"/>
              <a:t>Darkow</a:t>
            </a:r>
            <a:r>
              <a:rPr lang="de-DE" sz="1000" dirty="0"/>
              <a:t>, R., Scholz, V., </a:t>
            </a:r>
            <a:r>
              <a:rPr lang="de-DE" sz="1000" dirty="0" err="1"/>
              <a:t>Weinmar</a:t>
            </a:r>
            <a:r>
              <a:rPr lang="de-DE" sz="1000" dirty="0"/>
              <a:t>, I., Schmidt, J., Breitenstein, C., Meinzer, M., Grewe, T., </a:t>
            </a:r>
            <a:r>
              <a:rPr lang="de-DE" sz="1000" dirty="0" err="1"/>
              <a:t>Flöel</a:t>
            </a:r>
            <a:r>
              <a:rPr lang="de-DE" sz="1000" dirty="0"/>
              <a:t>, A. (2024). Transkranielle Gleichstromstimulation zur Verbesserung der Trainingseffektivität bei chronischer Aphasie nach Schlaganfall – wie gelingt die Studienrekrutierung Betroffener? In: Nervenarzt 95, 368–375. https://doi.org/10.1007/s00115-023-01572-7  </a:t>
            </a:r>
          </a:p>
          <a:p>
            <a:pPr marL="0" indent="0">
              <a:buNone/>
            </a:pPr>
            <a:r>
              <a:rPr lang="de-DE" sz="1000" dirty="0"/>
              <a:t>Weinert, S., Ebert, S. (2013). Spracherwerb im Vorschulalter. Zeitschrift für Erziehungswissenschaften 16, 303–332. https://doi.org/10.1007/s11618-013-0354-8</a:t>
            </a:r>
          </a:p>
          <a:p>
            <a:pPr marL="0" indent="0">
              <a:buNone/>
            </a:pPr>
            <a:r>
              <a:rPr lang="de-DE" sz="1000" dirty="0"/>
              <a:t>Weinert, S. (2020). Sprachentwicklung im Kontext anderer Entwicklungsbereiche. Berlin: Springer. https://doi.org/10.1007/978-3-662-60498-4.</a:t>
            </a:r>
          </a:p>
          <a:p>
            <a:pPr marL="0" indent="0">
              <a:buNone/>
            </a:pPr>
            <a:r>
              <a:rPr lang="de-DE" sz="1000" dirty="0"/>
              <a:t>Winkler-Hahn, S., </a:t>
            </a:r>
            <a:r>
              <a:rPr lang="de-DE" sz="1000" dirty="0" err="1"/>
              <a:t>Sallat</a:t>
            </a:r>
            <a:r>
              <a:rPr lang="de-DE" sz="1000" dirty="0"/>
              <a:t>, S., Eikerling, M. (2023). Zusammenarbeit von Fachkräften des Bildungs- und Gesundheitswesens zur Einschätzung der kindlichen Sprachentwicklung. In: Empirische Sonderpädagogik 15(4), 299–313. https://doi.org/10.25656/01:29917</a:t>
            </a:r>
          </a:p>
          <a:p>
            <a:pPr marL="0" indent="0">
              <a:buNone/>
            </a:pPr>
            <a:r>
              <a:rPr lang="de-DE" sz="1000" dirty="0"/>
              <a:t>Internetquellen: </a:t>
            </a:r>
          </a:p>
          <a:p>
            <a:pPr marL="0" indent="0">
              <a:buNone/>
            </a:pPr>
            <a:r>
              <a:rPr lang="de-DE" sz="1000" u="sng" dirty="0">
                <a:hlinkClick r:id="rId2"/>
              </a:rPr>
              <a:t>https://www.bildungsbericht.de/de/bildungsberichte-seit-2006/bildungsbericht-2024/pdf-dateien-2024/bildungsbericht-2024.pdf</a:t>
            </a:r>
            <a:r>
              <a:rPr lang="de-DE" sz="1000" dirty="0"/>
              <a:t> </a:t>
            </a:r>
            <a:r>
              <a:rPr lang="de-DE" sz="1000" u="sng" dirty="0">
                <a:hlinkClick r:id="rId3"/>
              </a:rPr>
              <a:t>https://www.mdr.de/nachrichten/deutschland/gesellschaft/sprachentwicklung-stoerung-kinder-erkennen-therapie-logopaedie-100.html</a:t>
            </a:r>
            <a:endParaRPr lang="de-DE" sz="1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95217" y="266396"/>
            <a:ext cx="10515600" cy="1099691"/>
          </a:xfrm>
        </p:spPr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518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sprachnetz.uni-halle.de </a:t>
            </a:r>
          </a:p>
          <a:p>
            <a:pPr lvl="1"/>
            <a:r>
              <a:rPr lang="de-DE" dirty="0"/>
              <a:t>Netzwerktreffen</a:t>
            </a:r>
          </a:p>
          <a:p>
            <a:pPr lvl="1"/>
            <a:r>
              <a:rPr lang="de-DE" dirty="0"/>
              <a:t>Sprechstunde</a:t>
            </a:r>
          </a:p>
          <a:p>
            <a:endParaRPr lang="de-DE" dirty="0"/>
          </a:p>
          <a:p>
            <a:r>
              <a:rPr lang="de-DE" dirty="0"/>
              <a:t>Social Media</a:t>
            </a:r>
          </a:p>
          <a:p>
            <a:pPr lvl="1"/>
            <a:r>
              <a:rPr lang="de-DE" dirty="0" err="1"/>
              <a:t>sprachnetz_digital</a:t>
            </a:r>
            <a:endParaRPr lang="de-DE" dirty="0"/>
          </a:p>
          <a:p>
            <a:pPr lvl="1"/>
            <a:r>
              <a:rPr lang="de-DE" dirty="0"/>
              <a:t>SprachNetzdigital </a:t>
            </a:r>
          </a:p>
          <a:p>
            <a:pPr lvl="1"/>
            <a:r>
              <a:rPr lang="de-DE" dirty="0"/>
              <a:t>SprachNetz_digi 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Bleiben wir vernetzt!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SprachNetz vernetzt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35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04" y="5768562"/>
            <a:ext cx="350102" cy="3501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263" y="5031460"/>
            <a:ext cx="363570" cy="36855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04" y="5400011"/>
            <a:ext cx="322689" cy="3226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587" y="3182635"/>
            <a:ext cx="3203533" cy="309058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/>
          <a:srcRect t="15250"/>
          <a:stretch/>
        </p:blipFill>
        <p:spPr>
          <a:xfrm>
            <a:off x="8173454" y="297100"/>
            <a:ext cx="3609862" cy="31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1BE90A-DC70-264A-BFA3-25E2EDFC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400" dirty="0"/>
              <a:t>Sprache - Teilhabe an Bildung - Risiko für Bildungsmisserfolg</a:t>
            </a:r>
            <a:br>
              <a:rPr lang="de-DE" sz="2000" dirty="0"/>
            </a:br>
            <a:r>
              <a:rPr lang="de-DE" sz="1600" dirty="0"/>
              <a:t>(Autorengruppe Bildungsberichterstattung, 2014, 2017; </a:t>
            </a:r>
            <a:r>
              <a:rPr lang="de-DE" sz="1600" dirty="0" err="1"/>
              <a:t>Hasselhorn</a:t>
            </a:r>
            <a:r>
              <a:rPr lang="de-DE" sz="1600" dirty="0"/>
              <a:t> &amp; Sallat, 2014; Nationales Bildungspanel, </a:t>
            </a:r>
            <a:r>
              <a:rPr lang="de-DE" sz="1600" dirty="0" err="1"/>
              <a:t>BiKS</a:t>
            </a:r>
            <a:r>
              <a:rPr lang="de-DE" sz="1600" dirty="0"/>
              <a:t>-Studie; Weinert &amp; Ebert, 2013; Weinert, 2020) </a:t>
            </a:r>
            <a:endParaRPr lang="de-DE" sz="2000" dirty="0"/>
          </a:p>
          <a:p>
            <a:pPr>
              <a:lnSpc>
                <a:spcPct val="120000"/>
              </a:lnSpc>
            </a:pPr>
            <a:r>
              <a:rPr lang="de-DE" sz="2400" dirty="0"/>
              <a:t>Sprache - zentrale Stellung in Unterrichts- und Lernprozessen </a:t>
            </a:r>
            <a:br>
              <a:rPr lang="de-DE" sz="2000" dirty="0"/>
            </a:br>
            <a:r>
              <a:rPr lang="de-DE" sz="1600" dirty="0"/>
              <a:t>(Sallat &amp; Schönauer-Schneider, 2015; Schmölzer-</a:t>
            </a:r>
            <a:r>
              <a:rPr lang="de-DE" sz="1600" dirty="0" err="1"/>
              <a:t>Eibinger</a:t>
            </a:r>
            <a:r>
              <a:rPr lang="de-DE" sz="1600" dirty="0"/>
              <a:t>, 2013)</a:t>
            </a:r>
            <a:endParaRPr lang="de-DE" sz="2000" dirty="0"/>
          </a:p>
          <a:p>
            <a:pPr>
              <a:lnSpc>
                <a:spcPct val="120000"/>
              </a:lnSpc>
            </a:pPr>
            <a:r>
              <a:rPr lang="de-DE" sz="2400" dirty="0"/>
              <a:t>Sprache als Herzstück des Unterrichts</a:t>
            </a:r>
            <a:br>
              <a:rPr lang="de-DE" sz="2000" dirty="0"/>
            </a:br>
            <a:r>
              <a:rPr lang="de-DE" sz="1600" dirty="0"/>
              <a:t>(</a:t>
            </a:r>
            <a:r>
              <a:rPr lang="da-DK" sz="1600" dirty="0"/>
              <a:t>Becker-Mrotzek &amp; Vogt, 2009; Schindler et al., 2019)</a:t>
            </a:r>
            <a:endParaRPr lang="de-DE" sz="1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20CF0C-7A83-1C41-BCCC-6CCE37D2E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e-DE" b="1" dirty="0"/>
              <a:t>Bildungsrelevanz von sprachlichen Fähigkeiten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C7140D-CC49-6C47-B2EE-BB19E30A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Sprache? Warum SprachNetz?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63A024D7-1AAD-D34C-8665-2B7470553E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282E7B-E076-744E-91FC-5B33625C5B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85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https://www.bildungsbericht.de/de/bildungsberichte-seit-2006/bildungsbericht-2024/pdf-dateien-2024/bildungsbericht-2024.pdf</a:t>
            </a:r>
            <a:r>
              <a:rPr lang="de-DE" dirty="0"/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558" y="197194"/>
            <a:ext cx="8720418" cy="60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1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https://www.mdr.de/nachrichten/deutschland/gesellschaft/sprachentwicklung-stoerung-kinder-erkennen-therapie-logopaedie-100.html</a:t>
            </a:r>
            <a:r>
              <a:rPr lang="de-DE" dirty="0"/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662" y="77821"/>
            <a:ext cx="5686229" cy="6079787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4503906" y="5369669"/>
            <a:ext cx="267510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5336183" y="6121939"/>
            <a:ext cx="1706643" cy="16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3" y="156754"/>
            <a:ext cx="11333813" cy="6199596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t>7</a:t>
            </a:fld>
            <a:endParaRPr lang="de-DE" dirty="0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14"/>
          </p:nvPr>
        </p:nvSpPr>
        <p:spPr>
          <a:xfrm>
            <a:off x="5618285" y="6400413"/>
            <a:ext cx="492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i.A. an Sallat &amp; de Langen Müller, 2014; @sprachnetzdigital4397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816" y="6039661"/>
            <a:ext cx="998503" cy="9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8" y="-19672"/>
            <a:ext cx="8000999" cy="6741147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ECB3D2C-87FE-4CDC-AAEB-A6220CFAAF15}"/>
              </a:ext>
            </a:extLst>
          </p:cNvPr>
          <p:cNvSpPr/>
          <p:nvPr/>
        </p:nvSpPr>
        <p:spPr>
          <a:xfrm>
            <a:off x="10306800" y="6357600"/>
            <a:ext cx="1745673" cy="36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1F11B-F4C2-2647-BE7C-E9F08FAB2B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5727" y="6357600"/>
            <a:ext cx="482023" cy="365125"/>
          </a:xfrm>
        </p:spPr>
        <p:txBody>
          <a:bodyPr/>
          <a:lstStyle/>
          <a:p>
            <a:fld id="{57EAB001-ADF8-AD4F-A991-A39553794CA9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523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Prämissen/Ausgangspunkte für SprachNetz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so weit so gut: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EAB001-ADF8-AD4F-A991-A39553794CA9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err="1"/>
              <a:t>Bildungsrelevanz</a:t>
            </a:r>
            <a:r>
              <a:rPr lang="it-IT" dirty="0"/>
              <a:t> </a:t>
            </a:r>
            <a:r>
              <a:rPr lang="it-IT" dirty="0" err="1"/>
              <a:t>sprachlicher</a:t>
            </a:r>
            <a:r>
              <a:rPr lang="it-IT" dirty="0"/>
              <a:t> </a:t>
            </a:r>
            <a:r>
              <a:rPr lang="it-IT" dirty="0" err="1"/>
              <a:t>Entwicklungsverläufe</a:t>
            </a:r>
            <a:endParaRPr lang="it-IT" dirty="0"/>
          </a:p>
          <a:p>
            <a:pPr lvl="0"/>
            <a:r>
              <a:rPr lang="it-IT" dirty="0" err="1"/>
              <a:t>Bedarf</a:t>
            </a:r>
            <a:r>
              <a:rPr lang="it-IT" dirty="0"/>
              <a:t> an </a:t>
            </a:r>
            <a:r>
              <a:rPr lang="it-IT" dirty="0" err="1"/>
              <a:t>effektiver</a:t>
            </a:r>
            <a:r>
              <a:rPr lang="it-IT" dirty="0"/>
              <a:t> </a:t>
            </a:r>
            <a:r>
              <a:rPr lang="de-DE" dirty="0"/>
              <a:t>Förderdiagnostik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gezielte Sprachförderung</a:t>
            </a:r>
          </a:p>
          <a:p>
            <a:pPr lvl="0"/>
            <a:r>
              <a:rPr lang="de-DE" dirty="0"/>
              <a:t>komplexes Versorgungssystem </a:t>
            </a:r>
          </a:p>
          <a:p>
            <a:pPr lvl="0"/>
            <a:r>
              <a:rPr lang="de-DE" dirty="0"/>
              <a:t>Studie zu interprofessioneller Zusammenarbeit,</a:t>
            </a:r>
            <a:br>
              <a:rPr lang="de-DE" dirty="0"/>
            </a:br>
            <a:r>
              <a:rPr lang="de-DE" dirty="0"/>
              <a:t>die sich in anderen Bereichen bereits als förderlich erwiesen hat </a:t>
            </a:r>
            <a:r>
              <a:rPr lang="de-DE" sz="1900" dirty="0"/>
              <a:t>(</a:t>
            </a:r>
            <a:r>
              <a:rPr lang="de-DE" sz="1900" dirty="0" err="1"/>
              <a:t>Gleeson</a:t>
            </a:r>
            <a:r>
              <a:rPr lang="de-DE" sz="1900" dirty="0"/>
              <a:t> et al. (2022) für das Krankenhaussetting)</a:t>
            </a:r>
          </a:p>
          <a:p>
            <a:r>
              <a:rPr lang="en-US" dirty="0"/>
              <a:t>„Despite all the expertise that professionals possess,</a:t>
            </a:r>
            <a:br>
              <a:rPr lang="en-US" dirty="0"/>
            </a:br>
            <a:r>
              <a:rPr lang="en-US" dirty="0"/>
              <a:t>families bring unique and critical information to the team“</a:t>
            </a:r>
            <a:br>
              <a:rPr lang="en-US" dirty="0"/>
            </a:br>
            <a:r>
              <a:rPr lang="en-US" sz="1700" dirty="0"/>
              <a:t>(Cooper-Duffy &amp; </a:t>
            </a:r>
            <a:r>
              <a:rPr lang="en-US" sz="1700" dirty="0" err="1"/>
              <a:t>Eaker</a:t>
            </a:r>
            <a:r>
              <a:rPr lang="en-US" sz="1700" dirty="0"/>
              <a:t>, 2017)</a:t>
            </a:r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15521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1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Folie 1&quot;/&gt;&lt;property id=&quot;20307&quot; value=&quot;306&quot;/&gt;&lt;/object&gt;&lt;object type=&quot;3&quot; unique_id=&quot;10004&quot;&gt;&lt;property id=&quot;20148&quot; value=&quot;5&quot;/&gt;&lt;property id=&quot;20300&quot; value=&quot;Folie 2 - &amp;quot;ERSCHEINUNGSBILD DIKOLA&amp;quot;&quot;/&gt;&lt;property id=&quot;20307&quot; value=&quot;305&quot;/&gt;&lt;/object&gt;&lt;object type=&quot;3&quot; unique_id=&quot;10005&quot;&gt;&lt;property id=&quot;20148&quot; value=&quot;5&quot;/&gt;&lt;property id=&quot;20300&quot; value=&quot;Folie 3 - &amp;quot;ERSCHEINUNGSBILD DIKOLA&amp;quot;&quot;/&gt;&lt;property id=&quot;20307&quot; value=&quot;320&quot;/&gt;&lt;/object&gt;&lt;object type=&quot;3&quot; unique_id=&quot;10006&quot;&gt;&lt;property id=&quot;20148&quot; value=&quot;5&quot;/&gt;&lt;property id=&quot;20300&quot; value=&quot;Folie 4 - &amp;quot;ERSCHEINUNGSBILD DIKOLA&amp;quot;&quot;/&gt;&lt;property id=&quot;20307&quot; value=&quot;319&quot;/&gt;&lt;/object&gt;&lt;object type=&quot;3&quot; unique_id=&quot;10007&quot;&gt;&lt;property id=&quot;20148&quot; value=&quot;5&quot;/&gt;&lt;property id=&quot;20300&quot; value=&quot;Folie 5 - &amp;quot;ERSCHEINUNGSBILD DIKOLA&amp;quot;&quot;/&gt;&lt;property id=&quot;20307&quot; value=&quot;321&quot;/&gt;&lt;/object&gt;&lt;object type=&quot;3&quot; unique_id=&quot;10009&quot;&gt;&lt;property id=&quot;20148&quot; value=&quot;5&quot;/&gt;&lt;property id=&quot;20300&quot; value=&quot;Folie 6 - &amp;quot;ERSCHEINUNGSBILD DIKOLA&amp;quot;&quot;/&gt;&lt;property id=&quot;20307&quot; value=&quot;322&quot;/&gt;&lt;/object&gt;&lt;object type=&quot;3&quot; unique_id=&quot;10010&quot;&gt;&lt;property id=&quot;20148&quot; value=&quot;5&quot;/&gt;&lt;property id=&quot;20300&quot; value=&quot;Folie 7 - &amp;quot;ERSCHEINUNGSBILD DIKOLA&amp;quot;&quot;/&gt;&lt;property id=&quot;20307&quot; value=&quot;326&quot;/&gt;&lt;/object&gt;&lt;object type=&quot;3&quot; unique_id=&quot;10011&quot;&gt;&lt;property id=&quot;20148&quot; value=&quot;5&quot;/&gt;&lt;property id=&quot;20300&quot; value=&quot;Folie 8 - &amp;quot;ERSCHEINUNGSBILD DIKOLA&amp;quot;&quot;/&gt;&lt;property id=&quot;20307&quot; value=&quot;325&quot;/&gt;&lt;/object&gt;&lt;object type=&quot;3&quot; unique_id=&quot;10012&quot;&gt;&lt;property id=&quot;20148&quot; value=&quot;5&quot;/&gt;&lt;property id=&quot;20300&quot; value=&quot;Folie 9&quot;/&gt;&lt;property id=&quot;20307&quot; value=&quot;261&quot;/&gt;&lt;/object&gt;&lt;object type=&quot;3&quot; unique_id=&quot;10013&quot;&gt;&lt;property id=&quot;20148&quot; value=&quot;5&quot;/&gt;&lt;property id=&quot;20300&quot; value=&quot;Folie 10&quot;/&gt;&lt;property id=&quot;20307&quot; value=&quot;324&quot;/&gt;&lt;/object&gt;&lt;object type=&quot;3&quot; unique_id=&quot;10014&quot;&gt;&lt;property id=&quot;20148&quot; value=&quot;5&quot;/&gt;&lt;property id=&quot;20300&quot; value=&quot;Folie 11&quot;/&gt;&lt;property id=&quot;20307&quot; value=&quot;259&quot;/&gt;&lt;/object&gt;&lt;object type=&quot;3&quot; unique_id=&quot;10015&quot;&gt;&lt;property id=&quot;20148&quot; value=&quot;5&quot;/&gt;&lt;property id=&quot;20300&quot; value=&quot;Folie 12&quot;/&gt;&lt;property id=&quot;20307&quot; value=&quot;310&quot;/&gt;&lt;/object&gt;&lt;object type=&quot;3&quot; unique_id=&quot;10016&quot;&gt;&lt;property id=&quot;20148&quot; value=&quot;5&quot;/&gt;&lt;property id=&quot;20300&quot; value=&quot;Folie 13 - &amp;quot;ERSCHEINUNGSBILD DIKOLA&amp;quot;&quot;/&gt;&lt;property id=&quot;20307&quot; value=&quot;323&quot;/&gt;&lt;/object&gt;&lt;object type=&quot;3&quot; unique_id=&quot;10017&quot;&gt;&lt;property id=&quot;20148&quot; value=&quot;5&quot;/&gt;&lt;property id=&quot;20300&quot; value=&quot;Folie 14 - &amp;quot;ARBEITSPAKETE&amp;quot;&quot;/&gt;&lt;property id=&quot;20307&quot; value=&quot;308&quot;/&gt;&lt;/object&gt;&lt;object type=&quot;3&quot; unique_id=&quot;10018&quot;&gt;&lt;property id=&quot;20148&quot; value=&quot;5&quot;/&gt;&lt;property id=&quot;20300&quot; value=&quot;Folie 15&quot;/&gt;&lt;property id=&quot;20307&quot; value=&quot;268&quot;/&gt;&lt;/object&gt;&lt;object type=&quot;3&quot; unique_id=&quot;10019&quot;&gt;&lt;property id=&quot;20148&quot; value=&quot;5&quot;/&gt;&lt;property id=&quot;20300&quot; value=&quot;Folie 16&quot;/&gt;&lt;property id=&quot;20307&quot; value=&quot;311&quot;/&gt;&lt;/object&gt;&lt;object type=&quot;3&quot; unique_id=&quot;10020&quot;&gt;&lt;property id=&quot;20148&quot; value=&quot;5&quot;/&gt;&lt;property id=&quot;20300&quot; value=&quot;Folie 17&quot;/&gt;&lt;property id=&quot;20307&quot; value=&quot;312&quot;/&gt;&lt;/object&gt;&lt;object type=&quot;3&quot; unique_id=&quot;10021&quot;&gt;&lt;property id=&quot;20148&quot; value=&quot;5&quot;/&gt;&lt;property id=&quot;20300&quot; value=&quot;Folie 18&quot;/&gt;&lt;property id=&quot;20307&quot; value=&quot;317&quot;/&gt;&lt;/object&gt;&lt;object type=&quot;3&quot; unique_id=&quot;10022&quot;&gt;&lt;property id=&quot;20148&quot; value=&quot;5&quot;/&gt;&lt;property id=&quot;20300&quot; value=&quot;Folie 19&quot;/&gt;&lt;property id=&quot;20307&quot; value=&quot;328&quot;/&gt;&lt;/object&gt;&lt;object type=&quot;3&quot; unique_id=&quot;10023&quot;&gt;&lt;property id=&quot;20148&quot; value=&quot;5&quot;/&gt;&lt;property id=&quot;20300&quot; value=&quot;Folie 20&quot;/&gt;&lt;property id=&quot;20307&quot; value=&quot;329&quot;/&gt;&lt;/object&gt;&lt;object type=&quot;3&quot; unique_id=&quot;10024&quot;&gt;&lt;property id=&quot;20148&quot; value=&quot;5&quot;/&gt;&lt;property id=&quot;20300&quot; value=&quot;Folie 21&quot;/&gt;&lt;property id=&quot;20307&quot; value=&quot;330&quot;/&gt;&lt;/object&gt;&lt;object type=&quot;3&quot; unique_id=&quot;10025&quot;&gt;&lt;property id=&quot;20148&quot; value=&quot;5&quot;/&gt;&lt;property id=&quot;20300&quot; value=&quot;Folie 22&quot;/&gt;&lt;property id=&quot;20307&quot; value=&quot;331&quot;/&gt;&lt;/object&gt;&lt;object type=&quot;3&quot; unique_id=&quot;10026&quot;&gt;&lt;property id=&quot;20148&quot; value=&quot;5&quot;/&gt;&lt;property id=&quot;20300&quot; value=&quot;Folie 23&quot;/&gt;&lt;property id=&quot;20307&quot; value=&quot;332&quot;/&gt;&lt;/object&gt;&lt;object type=&quot;3&quot; unique_id=&quot;10261&quot;&gt;&lt;property id=&quot;20148&quot; value=&quot;5&quot;/&gt;&lt;property id=&quot;20300&quot; value=&quot;Folie 24 - &amp;quot;ZWISCHENBERICHT&amp;quot;&quot;/&gt;&lt;property id=&quot;20307&quot; value=&quot;333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555555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oboto Dikola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1749</Words>
  <Application>Microsoft Office PowerPoint</Application>
  <PresentationFormat>Breitbild</PresentationFormat>
  <Paragraphs>212</Paragraphs>
  <Slides>35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2" baseType="lpstr">
      <vt:lpstr>Roboto Light</vt:lpstr>
      <vt:lpstr>Calibri</vt:lpstr>
      <vt:lpstr>Roboto Medium</vt:lpstr>
      <vt:lpstr>Arial</vt:lpstr>
      <vt:lpstr>Roboto Black</vt:lpstr>
      <vt:lpstr>Roboto Thin</vt:lpstr>
      <vt:lpstr>Office</vt:lpstr>
      <vt:lpstr>PowerPoint-Präsentation</vt:lpstr>
      <vt:lpstr>Infos &amp; Updates</vt:lpstr>
      <vt:lpstr>Warum SprachNetz?</vt:lpstr>
      <vt:lpstr>Warum Sprache? Warum SprachNetz?</vt:lpstr>
      <vt:lpstr>PowerPoint-Präsentation</vt:lpstr>
      <vt:lpstr>PowerPoint-Präsentation</vt:lpstr>
      <vt:lpstr>PowerPoint-Präsentation</vt:lpstr>
      <vt:lpstr>PowerPoint-Präsentation</vt:lpstr>
      <vt:lpstr>… so weit so gut:</vt:lpstr>
      <vt:lpstr>Wie SprachNetz?</vt:lpstr>
      <vt:lpstr>Situationsanalyse</vt:lpstr>
      <vt:lpstr>Situationsanalyse</vt:lpstr>
      <vt:lpstr>Bedarfsanalyse</vt:lpstr>
      <vt:lpstr>Ziel: Digitale Community-Plattform</vt:lpstr>
      <vt:lpstr>PowerPoint-Präsentation</vt:lpstr>
      <vt:lpstr>Zwischenstand: Reality Check &amp; weiter geht‘s</vt:lpstr>
      <vt:lpstr>User Flow</vt:lpstr>
      <vt:lpstr>Account für alle am Fall Beteiligten</vt:lpstr>
      <vt:lpstr>Hinzufügen der am Fall Beteiligten</vt:lpstr>
      <vt:lpstr>Hinzufügen der am Fall Beteiligten</vt:lpstr>
      <vt:lpstr>Hinterlegen von Dokumenten</vt:lpstr>
      <vt:lpstr>Akteursspezifische Einschätzung </vt:lpstr>
      <vt:lpstr>Exkurs: SprachNetz Profil</vt:lpstr>
      <vt:lpstr>Zusammenführung </vt:lpstr>
      <vt:lpstr>Beratung am virtuellen runden Tisch (ViRuTi)</vt:lpstr>
      <vt:lpstr>Virtueller Runder Tisch (ViRuTi)</vt:lpstr>
      <vt:lpstr>Virtueller Runder Tisch (ViRuTi)</vt:lpstr>
      <vt:lpstr>Wie SprachNetz weiter?</vt:lpstr>
      <vt:lpstr>Planspiele</vt:lpstr>
      <vt:lpstr>Usability</vt:lpstr>
      <vt:lpstr>Methodenreflexion</vt:lpstr>
      <vt:lpstr>Diskussionsimpulse</vt:lpstr>
      <vt:lpstr>Quellen</vt:lpstr>
      <vt:lpstr>Quellen</vt:lpstr>
      <vt:lpstr>SprachNetz vernetzt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DikoLa</dc:title>
  <dc:creator>René Barth</dc:creator>
  <cp:lastModifiedBy>Clara Schwarzenberg</cp:lastModifiedBy>
  <cp:revision>622</cp:revision>
  <cp:lastPrinted>2021-11-03T09:13:02Z</cp:lastPrinted>
  <dcterms:created xsi:type="dcterms:W3CDTF">2020-06-08T08:55:37Z</dcterms:created>
  <dcterms:modified xsi:type="dcterms:W3CDTF">2024-10-14T11:57:16Z</dcterms:modified>
</cp:coreProperties>
</file>